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4"/>
  </p:handoutMasterIdLst>
  <p:sldIdLst>
    <p:sldId id="292" r:id="rId2"/>
    <p:sldId id="314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EE42"/>
    <a:srgbClr val="00CC99"/>
    <a:srgbClr val="00CC66"/>
    <a:srgbClr val="F9F0D5"/>
    <a:srgbClr val="FF66FF"/>
    <a:srgbClr val="C88CE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86383" autoAdjust="0"/>
  </p:normalViewPr>
  <p:slideViewPr>
    <p:cSldViewPr>
      <p:cViewPr varScale="1">
        <p:scale>
          <a:sx n="78" d="100"/>
          <a:sy n="78" d="100"/>
        </p:scale>
        <p:origin x="3444" y="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7" Target="../media/image6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7" Target="../media/image7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6.png" Type="http://schemas.openxmlformats.org/officeDocument/2006/relationships/image"/><Relationship Id="rId5" Target="../media/image5.png" Type="http://schemas.openxmlformats.org/officeDocument/2006/relationships/image"/><Relationship Id="rId4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-23728"/>
            <a:ext cx="6868616" cy="9929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2653" y="1747137"/>
            <a:ext cx="59046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Segoe Print" pitchFamily="2" charset="0"/>
              </a:rPr>
              <a:t>Упражнения </a:t>
            </a:r>
            <a:r>
              <a:rPr lang="ru-RU" sz="1600" b="1" i="1" dirty="0">
                <a:solidFill>
                  <a:srgbClr val="FF0000"/>
                </a:solidFill>
                <a:latin typeface="Segoe Print" pitchFamily="2" charset="0"/>
              </a:rPr>
              <a:t>для выражения агрессии: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025" y="2288704"/>
            <a:ext cx="41044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Упражнение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1: Крикотерапия</a:t>
            </a:r>
          </a:p>
          <a:p>
            <a:pPr algn="just"/>
            <a:r>
              <a:rPr lang="ru-RU" sz="1600" b="1" dirty="0">
                <a:latin typeface="Segoe Print" pitchFamily="2" charset="0"/>
              </a:rPr>
              <a:t>Завести «стаканчик гнева». В него можно громко кричать, а потом «выливать» содержимое.</a:t>
            </a:r>
          </a:p>
          <a:p>
            <a:pPr algn="just"/>
            <a:endParaRPr lang="ru-RU" sz="1600" b="1" dirty="0">
              <a:latin typeface="Segoe Prin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4222" y="52025"/>
            <a:ext cx="58469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</a:t>
            </a:r>
            <a:r>
              <a:rPr lang="ru-RU" altLang="ru-RU" sz="14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«Региональный учебно-методический центр психологической поддержки» Управления образования акимата Костанайской области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ПАМЯТКА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«Борьба с агрессией в подростковом возрасте»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для учащихся 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416" y="7761312"/>
            <a:ext cx="3850350" cy="271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16" y="58177"/>
            <a:ext cx="974838" cy="9911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18542" y="3440832"/>
            <a:ext cx="40892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Упражнение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2: Гневный человек</a:t>
            </a:r>
          </a:p>
          <a:p>
            <a:pPr algn="just"/>
            <a:r>
              <a:rPr lang="ru-RU" sz="1600" b="1" dirty="0" smtClean="0">
                <a:latin typeface="Segoe Print" pitchFamily="2" charset="0"/>
              </a:rPr>
              <a:t>Принять </a:t>
            </a:r>
            <a:r>
              <a:rPr lang="ru-RU" sz="1600" b="1" dirty="0">
                <a:latin typeface="Segoe Print" pitchFamily="2" charset="0"/>
              </a:rPr>
              <a:t>гневную позу. Затем, постепенно снимая напряжение в мышцах, отпустить гнев и принять позу спокойствия.</a:t>
            </a:r>
            <a:endParaRPr lang="ru-RU" sz="1600" b="1" dirty="0" smtClean="0">
              <a:latin typeface="Segoe Print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25" y="4834624"/>
            <a:ext cx="424183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Упражнение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3: Рисование гнева</a:t>
            </a:r>
          </a:p>
          <a:p>
            <a:pPr algn="just"/>
            <a:r>
              <a:rPr lang="ru-RU" sz="1600" b="1" dirty="0">
                <a:latin typeface="Segoe Print" pitchFamily="2" charset="0"/>
              </a:rPr>
              <a:t>Пофантазировать, на что похож гнев и нарисовать его. Во время рисования выплеснуть на бумагу все отрицательные эмоции. Затем рисунок можно порвать, помять, выбросить.</a:t>
            </a:r>
          </a:p>
          <a:p>
            <a:pPr algn="just"/>
            <a:endParaRPr lang="ru-RU" sz="1600" b="1" dirty="0">
              <a:latin typeface="Segoe Print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25" y="6609184"/>
            <a:ext cx="41044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Упражнение 4: Письмо гнева</a:t>
            </a:r>
          </a:p>
          <a:p>
            <a:pPr algn="just"/>
            <a:r>
              <a:rPr lang="ru-RU" sz="1600" b="1" dirty="0">
                <a:latin typeface="Segoe Print" pitchFamily="2" charset="0"/>
              </a:rPr>
              <a:t>Написать письмо тому, на кого ты злишься, описывая свои чувства с преувеличением. Затем это письмо порвать.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13874" y="7833320"/>
            <a:ext cx="40583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Упражнение 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5: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Скажи себе «стоп»</a:t>
            </a:r>
          </a:p>
          <a:p>
            <a:pPr algn="just"/>
            <a:r>
              <a:rPr lang="ru-RU" sz="1600" b="1" dirty="0">
                <a:latin typeface="Segoe Print" pitchFamily="2" charset="0"/>
              </a:rPr>
              <a:t>Мысленно делаем значок «стоп» и кладём его в кармашек. Как только почувствуем, что не справляемся со своим гневом, дотрагиваемся до кармашка, и сразу успокаиваемся.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224" y="2288704"/>
            <a:ext cx="1008112" cy="100811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27" y="3385824"/>
            <a:ext cx="1433453" cy="143345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864" y="5025008"/>
            <a:ext cx="2438095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9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16" y="-23728"/>
            <a:ext cx="6868616" cy="9929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92653" y="1747137"/>
            <a:ext cx="59046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Segoe Print" pitchFamily="2" charset="0"/>
              </a:rPr>
              <a:t>Агрессияны </a:t>
            </a:r>
            <a:r>
              <a:rPr lang="ru-RU" sz="1600" b="1" i="1" dirty="0">
                <a:solidFill>
                  <a:srgbClr val="FF0000"/>
                </a:solidFill>
                <a:latin typeface="Segoe Print" pitchFamily="2" charset="0"/>
              </a:rPr>
              <a:t>білдіруге арналған жаттығулар: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025" y="2288704"/>
            <a:ext cx="41044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1-Жаттығу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: 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Криотерапия </a:t>
            </a:r>
            <a:endParaRPr lang="ru-RU" sz="1600" b="1" dirty="0">
              <a:solidFill>
                <a:srgbClr val="FF0000"/>
              </a:solidFill>
              <a:latin typeface="Segoe Print" pitchFamily="2" charset="0"/>
            </a:endParaRPr>
          </a:p>
          <a:p>
            <a:pPr algn="just"/>
            <a:r>
              <a:rPr lang="ru-RU" sz="1600" b="1" dirty="0" err="1" smtClean="0">
                <a:latin typeface="Segoe Print" pitchFamily="2" charset="0"/>
              </a:rPr>
              <a:t>Бір</a:t>
            </a:r>
            <a:r>
              <a:rPr lang="ru-RU" sz="1600" b="1" dirty="0">
                <a:latin typeface="Segoe Print" pitchFamily="2" charset="0"/>
              </a:rPr>
              <a:t> </a:t>
            </a:r>
            <a:r>
              <a:rPr lang="ru-RU" sz="1600" b="1" dirty="0" smtClean="0">
                <a:latin typeface="Segoe Print" pitchFamily="2" charset="0"/>
              </a:rPr>
              <a:t>«</a:t>
            </a:r>
            <a:r>
              <a:rPr lang="ru-RU" sz="1600" b="1" dirty="0" err="1" smtClean="0">
                <a:latin typeface="Segoe Print" pitchFamily="2" charset="0"/>
              </a:rPr>
              <a:t>ашу</a:t>
            </a:r>
            <a:r>
              <a:rPr lang="ru-RU" sz="1600" b="1" dirty="0" smtClean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стақан</a:t>
            </a:r>
            <a:r>
              <a:rPr lang="ru-RU" sz="1600" b="1" dirty="0" smtClean="0">
                <a:latin typeface="Segoe Print" pitchFamily="2" charset="0"/>
              </a:rPr>
              <a:t>» </a:t>
            </a:r>
            <a:r>
              <a:rPr lang="ru-RU" sz="1600" b="1" dirty="0" err="1" smtClean="0">
                <a:latin typeface="Segoe Print" pitchFamily="2" charset="0"/>
              </a:rPr>
              <a:t>алыңыз</a:t>
            </a:r>
            <a:r>
              <a:rPr lang="ru-RU" sz="1600" b="1" dirty="0">
                <a:latin typeface="Segoe Print" pitchFamily="2" charset="0"/>
              </a:rPr>
              <a:t>. Оған </a:t>
            </a:r>
            <a:r>
              <a:rPr lang="ru-RU" sz="1600" b="1" dirty="0" err="1">
                <a:latin typeface="Segoe Print" pitchFamily="2" charset="0"/>
              </a:rPr>
              <a:t>қатты</a:t>
            </a:r>
            <a:r>
              <a:rPr lang="ru-RU" sz="1600" b="1" dirty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айқайлауға</a:t>
            </a:r>
            <a:r>
              <a:rPr lang="ru-RU" sz="1600" b="1" dirty="0" smtClean="0">
                <a:latin typeface="Segoe Print" pitchFamily="2" charset="0"/>
              </a:rPr>
              <a:t>, </a:t>
            </a:r>
            <a:r>
              <a:rPr lang="ru-RU" sz="1600" b="1" dirty="0">
                <a:latin typeface="Segoe Print" pitchFamily="2" charset="0"/>
              </a:rPr>
              <a:t>содан кейін мазмұнын "төгуге" болады.</a:t>
            </a:r>
          </a:p>
          <a:p>
            <a:pPr algn="just"/>
            <a:endParaRPr lang="ru-RU" sz="1600" b="1" dirty="0">
              <a:latin typeface="Segoe Prin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4222" y="52025"/>
            <a:ext cx="584694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Қостанай </a:t>
            </a:r>
            <a:r>
              <a:rPr lang="ru-RU" altLang="ru-RU" sz="14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облысы әкімдігі білім басқармасының «Психологиялық қолдаудың өңірлік оқу-әдістемелік орталығы» ККМ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b="1" dirty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«Жасөспірім кезіндегі агрессиямен күресу»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(оқушылар үшін)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16" y="58177"/>
            <a:ext cx="974838" cy="99119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50129" y="3344873"/>
            <a:ext cx="43869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2-жаттығу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: </a:t>
            </a:r>
            <a:r>
              <a:rPr lang="ru-RU" sz="1600" b="1" dirty="0" err="1" smtClean="0">
                <a:solidFill>
                  <a:srgbClr val="FF0000"/>
                </a:solidFill>
                <a:latin typeface="Segoe Print" pitchFamily="2" charset="0"/>
              </a:rPr>
              <a:t>Ашулы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latin typeface="Segoe Print" pitchFamily="2" charset="0"/>
              </a:rPr>
              <a:t>адам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endParaRPr lang="ru-RU" sz="16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algn="just"/>
            <a:r>
              <a:rPr lang="ru-RU" sz="1600" b="1" dirty="0" err="1">
                <a:latin typeface="Segoe Print" pitchFamily="2" charset="0"/>
              </a:rPr>
              <a:t>А</a:t>
            </a:r>
            <a:r>
              <a:rPr lang="ru-RU" sz="1600" b="1" dirty="0" err="1" smtClean="0">
                <a:latin typeface="Segoe Print" pitchFamily="2" charset="0"/>
              </a:rPr>
              <a:t>шулы</a:t>
            </a:r>
            <a:r>
              <a:rPr lang="ru-RU" sz="1600" b="1" dirty="0" smtClean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позаға</a:t>
            </a:r>
            <a:r>
              <a:rPr lang="ru-RU" sz="1600" b="1" dirty="0" smtClean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тұрыңыз</a:t>
            </a:r>
            <a:r>
              <a:rPr lang="ru-RU" sz="1600" b="1" dirty="0" smtClean="0">
                <a:latin typeface="Segoe Print" pitchFamily="2" charset="0"/>
              </a:rPr>
              <a:t>. </a:t>
            </a:r>
            <a:r>
              <a:rPr lang="ru-RU" sz="1600" b="1" dirty="0">
                <a:latin typeface="Segoe Print" pitchFamily="2" charset="0"/>
              </a:rPr>
              <a:t>Содан кейін, бұлшық еттердегі шиеленісті біртіндеп босатып, ашуды жіберіп, тыныштық күйін қабылдаңыз.</a:t>
            </a:r>
            <a:endParaRPr lang="ru-RU" sz="1600" b="1" dirty="0" smtClean="0">
              <a:latin typeface="Segoe Print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25" y="4834624"/>
            <a:ext cx="424183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3-жаттығу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: </a:t>
            </a:r>
            <a:r>
              <a:rPr lang="ru-RU" sz="1600" b="1" dirty="0" err="1" smtClean="0">
                <a:solidFill>
                  <a:srgbClr val="FF0000"/>
                </a:solidFill>
                <a:latin typeface="Segoe Print" pitchFamily="2" charset="0"/>
              </a:rPr>
              <a:t>Ашуды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салу </a:t>
            </a:r>
          </a:p>
          <a:p>
            <a:pPr algn="just"/>
            <a:r>
              <a:rPr lang="ru-RU" sz="1600" b="1" dirty="0" smtClean="0">
                <a:latin typeface="Segoe Print" pitchFamily="2" charset="0"/>
              </a:rPr>
              <a:t>Ашудың </a:t>
            </a:r>
            <a:r>
              <a:rPr lang="ru-RU" sz="1600" b="1" dirty="0">
                <a:latin typeface="Segoe Print" pitchFamily="2" charset="0"/>
              </a:rPr>
              <a:t>қандай екенін қиялдаңыз және оны бояңыз. Сурет салу кезінде барлық жағымсыз эмоцияларды қағазға тастаңыз. Содан кейін сызбаны жыртуға, мыжуға, лақтыруға болады.</a:t>
            </a:r>
          </a:p>
          <a:p>
            <a:pPr algn="just"/>
            <a:endParaRPr lang="ru-RU" sz="1600" b="1" dirty="0">
              <a:latin typeface="Segoe Print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25" y="6609184"/>
            <a:ext cx="4104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4-жаттығу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: 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Ашу 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хаты </a:t>
            </a:r>
          </a:p>
          <a:p>
            <a:pPr algn="just"/>
            <a:r>
              <a:rPr lang="ru-RU" sz="1600" b="1" dirty="0" smtClean="0">
                <a:latin typeface="Segoe Print" pitchFamily="2" charset="0"/>
              </a:rPr>
              <a:t>Өз </a:t>
            </a:r>
            <a:r>
              <a:rPr lang="ru-RU" sz="1600" b="1" dirty="0">
                <a:latin typeface="Segoe Print" pitchFamily="2" charset="0"/>
              </a:rPr>
              <a:t>сезімдеріңізді асыра айтып, ашуланған адамға хат жазыңыз. Содан </a:t>
            </a:r>
            <a:r>
              <a:rPr lang="ru-RU" sz="1600" b="1" dirty="0" err="1">
                <a:latin typeface="Segoe Print" pitchFamily="2" charset="0"/>
              </a:rPr>
              <a:t>кейін</a:t>
            </a:r>
            <a:r>
              <a:rPr lang="ru-RU" sz="1600" b="1" dirty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хатты</a:t>
            </a:r>
            <a:r>
              <a:rPr lang="ru-RU" sz="1600" b="1" dirty="0" smtClean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жырту</a:t>
            </a:r>
            <a:r>
              <a:rPr lang="ru-RU" sz="1600" b="1" dirty="0" smtClean="0">
                <a:latin typeface="Segoe Print" pitchFamily="2" charset="0"/>
              </a:rPr>
              <a:t> </a:t>
            </a:r>
            <a:r>
              <a:rPr lang="ru-RU" sz="1600" b="1" dirty="0" err="1" smtClean="0">
                <a:latin typeface="Segoe Print" pitchFamily="2" charset="0"/>
              </a:rPr>
              <a:t>керек</a:t>
            </a:r>
            <a:r>
              <a:rPr lang="ru-RU" sz="1600" b="1" dirty="0" smtClean="0">
                <a:latin typeface="Segoe Print" pitchFamily="2" charset="0"/>
              </a:rPr>
              <a:t>.</a:t>
            </a:r>
            <a:endParaRPr lang="ru-RU" sz="1600" b="1" dirty="0">
              <a:latin typeface="Segoe Print" pitchFamily="2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64904" y="7719100"/>
            <a:ext cx="430733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5-жаттығу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: </a:t>
            </a:r>
            <a:r>
              <a:rPr lang="ru-RU" sz="1600" b="1" dirty="0" err="1" smtClean="0">
                <a:solidFill>
                  <a:srgbClr val="FF0000"/>
                </a:solidFill>
                <a:latin typeface="Segoe Print" pitchFamily="2" charset="0"/>
              </a:rPr>
              <a:t>Өзіңізге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Segoe Print" pitchFamily="2" charset="0"/>
              </a:rPr>
              <a:t>"</a:t>
            </a:r>
            <a:r>
              <a:rPr lang="ru-RU" sz="1600" b="1" dirty="0" smtClean="0">
                <a:solidFill>
                  <a:srgbClr val="FF0000"/>
                </a:solidFill>
                <a:latin typeface="Segoe Print" pitchFamily="2" charset="0"/>
              </a:rPr>
              <a:t>тоқта" деп айтыңыз </a:t>
            </a:r>
          </a:p>
          <a:p>
            <a:pPr algn="just"/>
            <a:r>
              <a:rPr lang="ru-RU" sz="1600" b="1" dirty="0" smtClean="0">
                <a:latin typeface="Segoe Print" pitchFamily="2" charset="0"/>
              </a:rPr>
              <a:t>Біз </a:t>
            </a:r>
            <a:r>
              <a:rPr lang="ru-RU" sz="1600" b="1" dirty="0">
                <a:latin typeface="Segoe Print" pitchFamily="2" charset="0"/>
              </a:rPr>
              <a:t>"тоқтату" белгісін ойша жасаймыз және оны қалтаға саламыз. Біз өз ашуымызды жеңе алмайтынымызды сезген бойда қалтамызға тиіп, бірден тынышталамыз.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224" y="2288704"/>
            <a:ext cx="1008112" cy="100811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27" y="3385824"/>
            <a:ext cx="1433453" cy="143345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864" y="5025008"/>
            <a:ext cx="2438095" cy="243809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141" y="7940051"/>
            <a:ext cx="3151187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8174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5065</TotalTime>
  <Words>333</Words>
  <Application>Microsoft Office PowerPoint</Application>
  <PresentationFormat>Лист A4 (210x297 мм)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481</cp:revision>
  <dcterms:created xsi:type="dcterms:W3CDTF">2019-10-21T11:18:40Z</dcterms:created>
  <dcterms:modified xsi:type="dcterms:W3CDTF">2024-04-30T03:34:45Z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276664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