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handoutMaster+xml" PartName="/ppt/handoutMasters/handout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handoutMasterIdLst>
    <p:handoutMasterId r:id="rId4"/>
  </p:handoutMasterIdLst>
  <p:sldIdLst>
    <p:sldId id="292" r:id="rId2"/>
    <p:sldId id="314" r:id="rId3"/>
  </p:sldIdLst>
  <p:sldSz cx="6858000" cy="9906000" type="A4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EE42"/>
    <a:srgbClr val="00CC99"/>
    <a:srgbClr val="00CC66"/>
    <a:srgbClr val="F9F0D5"/>
    <a:srgbClr val="FF66FF"/>
    <a:srgbClr val="C88CE0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77" autoAdjust="0"/>
    <p:restoredTop sz="86383" autoAdjust="0"/>
  </p:normalViewPr>
  <p:slideViewPr>
    <p:cSldViewPr>
      <p:cViewPr varScale="1">
        <p:scale>
          <a:sx n="78" d="100"/>
          <a:sy n="78" d="100"/>
        </p:scale>
        <p:origin x="3444" y="8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43E6C-20A6-4073-BC9E-EDE0536FA071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75131-4C0D-4D84-98E2-6175DCD3B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176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799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271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28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159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56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73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97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013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956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395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6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88081-C3A6-40CA-B35D-4693FFDB4CC9}" type="datetimeFigureOut">
              <a:rPr lang="ru-RU" smtClean="0"/>
              <a:t>30.04.2024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14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 ?><Relationships xmlns="http://schemas.openxmlformats.org/package/2006/relationships"><Relationship Id="rId3" Target="../media/image2.png" Type="http://schemas.openxmlformats.org/officeDocument/2006/relationships/image"/><Relationship Id="rId7" Target="../media/image6.pn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Relationship Id="rId6" Target="../media/image5.png" Type="http://schemas.openxmlformats.org/officeDocument/2006/relationships/image"/><Relationship Id="rId5" Target="../media/image4.png" Type="http://schemas.openxmlformats.org/officeDocument/2006/relationships/image"/><Relationship Id="rId4" Target="../media/image3.png" Type="http://schemas.openxmlformats.org/officeDocument/2006/relationships/image"/></Relationships>
</file>

<file path=ppt/slides/_rels/slide2.xml.rels><?xml version="1.0" encoding="UTF-8" standalone="yes" ?><Relationships xmlns="http://schemas.openxmlformats.org/package/2006/relationships"><Relationship Id="rId3" Target="../media/image3.png" Type="http://schemas.openxmlformats.org/officeDocument/2006/relationships/image"/><Relationship Id="rId7" Target="../media/image7.pn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Relationship Id="rId6" Target="../media/image6.png" Type="http://schemas.openxmlformats.org/officeDocument/2006/relationships/image"/><Relationship Id="rId5" Target="../media/image5.png" Type="http://schemas.openxmlformats.org/officeDocument/2006/relationships/image"/><Relationship Id="rId4" Target="../media/image4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16" y="-23728"/>
            <a:ext cx="6868616" cy="9929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92653" y="1747137"/>
            <a:ext cx="59046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  <a:latin typeface="Segoe Print" pitchFamily="2" charset="0"/>
              </a:rPr>
              <a:t>Упражнения </a:t>
            </a:r>
            <a:r>
              <a:rPr lang="ru-RU" sz="1600" b="1" i="1" dirty="0">
                <a:solidFill>
                  <a:srgbClr val="FF0000"/>
                </a:solidFill>
                <a:latin typeface="Segoe Print" pitchFamily="2" charset="0"/>
              </a:rPr>
              <a:t>для выражения агрессии: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2025" y="2288704"/>
            <a:ext cx="41044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Segoe Print" pitchFamily="2" charset="0"/>
              </a:rPr>
              <a:t>Упражнение </a:t>
            </a:r>
            <a:r>
              <a:rPr lang="ru-RU" sz="1600" b="1" dirty="0">
                <a:solidFill>
                  <a:srgbClr val="FF0000"/>
                </a:solidFill>
                <a:latin typeface="Segoe Print" pitchFamily="2" charset="0"/>
              </a:rPr>
              <a:t>1: Крикотерапия</a:t>
            </a:r>
          </a:p>
          <a:p>
            <a:pPr algn="just"/>
            <a:r>
              <a:rPr lang="ru-RU" sz="1600" b="1" dirty="0">
                <a:latin typeface="Segoe Print" pitchFamily="2" charset="0"/>
              </a:rPr>
              <a:t>Завести «стаканчик гнева». В него можно громко кричать, а потом «выливать» содержимое.</a:t>
            </a:r>
          </a:p>
          <a:p>
            <a:pPr algn="just"/>
            <a:endParaRPr lang="ru-RU" sz="1600" b="1" dirty="0">
              <a:latin typeface="Segoe Print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64222" y="52025"/>
            <a:ext cx="58469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КГУ </a:t>
            </a:r>
            <a:r>
              <a:rPr lang="ru-RU" altLang="ru-RU" sz="1400" b="1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«Региональный учебно-методический центр психологической поддержки» Управления образования акимата Костанайской области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1400" b="1" dirty="0"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729" y="685656"/>
            <a:ext cx="6854505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ПАМЯТКА 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«Борьба с агрессией в подростковом возрасте»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для учащихся )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5416" y="7761312"/>
            <a:ext cx="3850350" cy="2713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16" y="58177"/>
            <a:ext cx="974838" cy="99119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718542" y="3440832"/>
            <a:ext cx="408926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Segoe Print" pitchFamily="2" charset="0"/>
              </a:rPr>
              <a:t>Упражнение </a:t>
            </a:r>
            <a:r>
              <a:rPr lang="ru-RU" sz="1600" b="1" dirty="0">
                <a:solidFill>
                  <a:srgbClr val="FF0000"/>
                </a:solidFill>
                <a:latin typeface="Segoe Print" pitchFamily="2" charset="0"/>
              </a:rPr>
              <a:t>2: Гневный человек</a:t>
            </a:r>
          </a:p>
          <a:p>
            <a:pPr algn="just"/>
            <a:r>
              <a:rPr lang="ru-RU" sz="1600" b="1" dirty="0" smtClean="0">
                <a:latin typeface="Segoe Print" pitchFamily="2" charset="0"/>
              </a:rPr>
              <a:t>Принять </a:t>
            </a:r>
            <a:r>
              <a:rPr lang="ru-RU" sz="1600" b="1" dirty="0">
                <a:latin typeface="Segoe Print" pitchFamily="2" charset="0"/>
              </a:rPr>
              <a:t>гневную позу. Затем, постепенно снимая напряжение в мышцах, отпустить гнев и принять позу спокойствия.</a:t>
            </a:r>
            <a:endParaRPr lang="ru-RU" sz="1600" b="1" dirty="0" smtClean="0">
              <a:latin typeface="Segoe Print" pitchFamily="2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025" y="4834624"/>
            <a:ext cx="424183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Segoe Print" pitchFamily="2" charset="0"/>
              </a:rPr>
              <a:t>Упражнение </a:t>
            </a:r>
            <a:r>
              <a:rPr lang="ru-RU" sz="1600" b="1" dirty="0">
                <a:solidFill>
                  <a:srgbClr val="FF0000"/>
                </a:solidFill>
                <a:latin typeface="Segoe Print" pitchFamily="2" charset="0"/>
              </a:rPr>
              <a:t>3: Рисование гнева</a:t>
            </a:r>
          </a:p>
          <a:p>
            <a:pPr algn="just"/>
            <a:r>
              <a:rPr lang="ru-RU" sz="1600" b="1" dirty="0">
                <a:latin typeface="Segoe Print" pitchFamily="2" charset="0"/>
              </a:rPr>
              <a:t>Пофантазировать, на что похож гнев и нарисовать его. Во время рисования выплеснуть на бумагу все отрицательные эмоции. Затем рисунок можно порвать, помять, выбросить.</a:t>
            </a:r>
          </a:p>
          <a:p>
            <a:pPr algn="just"/>
            <a:endParaRPr lang="ru-RU" sz="1600" b="1" dirty="0">
              <a:latin typeface="Segoe Print" pitchFamily="2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025" y="6609184"/>
            <a:ext cx="41044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FF0000"/>
                </a:solidFill>
                <a:latin typeface="Segoe Print" pitchFamily="2" charset="0"/>
              </a:rPr>
              <a:t>Упражнение 4: Письмо гнева</a:t>
            </a:r>
          </a:p>
          <a:p>
            <a:pPr algn="just"/>
            <a:r>
              <a:rPr lang="ru-RU" sz="1600" b="1" dirty="0">
                <a:latin typeface="Segoe Print" pitchFamily="2" charset="0"/>
              </a:rPr>
              <a:t>Написать письмо тому, на кого ты злишься, описывая свои чувства с преувеличением. Затем это письмо порвать.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813874" y="7833320"/>
            <a:ext cx="40583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FF0000"/>
                </a:solidFill>
                <a:latin typeface="Segoe Print" pitchFamily="2" charset="0"/>
              </a:rPr>
              <a:t>Упражнение </a:t>
            </a:r>
            <a:r>
              <a:rPr lang="ru-RU" sz="1600" b="1" dirty="0" smtClean="0">
                <a:solidFill>
                  <a:srgbClr val="FF0000"/>
                </a:solidFill>
                <a:latin typeface="Segoe Print" pitchFamily="2" charset="0"/>
              </a:rPr>
              <a:t>5: </a:t>
            </a:r>
            <a:r>
              <a:rPr lang="ru-RU" sz="1600" b="1" dirty="0">
                <a:solidFill>
                  <a:srgbClr val="FF0000"/>
                </a:solidFill>
                <a:latin typeface="Segoe Print" pitchFamily="2" charset="0"/>
              </a:rPr>
              <a:t>Скажи себе «стоп»</a:t>
            </a:r>
          </a:p>
          <a:p>
            <a:pPr algn="just"/>
            <a:r>
              <a:rPr lang="ru-RU" sz="1600" b="1" dirty="0">
                <a:latin typeface="Segoe Print" pitchFamily="2" charset="0"/>
              </a:rPr>
              <a:t>Мысленно делаем значок «стоп» и кладём его в кармашек. Как только почувствуем, что не справляемся со своим гневом, дотрагиваемся до кармашка, и сразу успокаиваемся.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9224" y="2288704"/>
            <a:ext cx="1008112" cy="1008112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27" y="3385824"/>
            <a:ext cx="1433453" cy="143345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864" y="5025008"/>
            <a:ext cx="2438095" cy="24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793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16" y="-23728"/>
            <a:ext cx="6868616" cy="9929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92653" y="1747137"/>
            <a:ext cx="59046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  <a:latin typeface="Segoe Print" pitchFamily="2" charset="0"/>
              </a:rPr>
              <a:t>Агрессияны </a:t>
            </a:r>
            <a:r>
              <a:rPr lang="ru-RU" sz="1600" b="1" i="1" dirty="0">
                <a:solidFill>
                  <a:srgbClr val="FF0000"/>
                </a:solidFill>
                <a:latin typeface="Segoe Print" pitchFamily="2" charset="0"/>
              </a:rPr>
              <a:t>білдіруге арналған жаттығулар: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2025" y="2288704"/>
            <a:ext cx="41044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Segoe Print" pitchFamily="2" charset="0"/>
              </a:rPr>
              <a:t>1-Жаттығу</a:t>
            </a:r>
            <a:r>
              <a:rPr lang="ru-RU" sz="1600" b="1" dirty="0">
                <a:solidFill>
                  <a:srgbClr val="FF0000"/>
                </a:solidFill>
                <a:latin typeface="Segoe Print" pitchFamily="2" charset="0"/>
              </a:rPr>
              <a:t>: </a:t>
            </a:r>
            <a:r>
              <a:rPr lang="ru-RU" sz="1600" b="1" dirty="0" smtClean="0">
                <a:solidFill>
                  <a:srgbClr val="FF0000"/>
                </a:solidFill>
                <a:latin typeface="Segoe Print" pitchFamily="2" charset="0"/>
              </a:rPr>
              <a:t>Криотерапия </a:t>
            </a:r>
            <a:endParaRPr lang="ru-RU" sz="1600" b="1" dirty="0">
              <a:solidFill>
                <a:srgbClr val="FF0000"/>
              </a:solidFill>
              <a:latin typeface="Segoe Print" pitchFamily="2" charset="0"/>
            </a:endParaRPr>
          </a:p>
          <a:p>
            <a:pPr algn="just"/>
            <a:r>
              <a:rPr lang="ru-RU" sz="1600" b="1" dirty="0" err="1" smtClean="0">
                <a:latin typeface="Segoe Print" pitchFamily="2" charset="0"/>
              </a:rPr>
              <a:t>Бір</a:t>
            </a:r>
            <a:r>
              <a:rPr lang="ru-RU" sz="1600" b="1" dirty="0">
                <a:latin typeface="Segoe Print" pitchFamily="2" charset="0"/>
              </a:rPr>
              <a:t> </a:t>
            </a:r>
            <a:r>
              <a:rPr lang="ru-RU" sz="1600" b="1" dirty="0" smtClean="0">
                <a:latin typeface="Segoe Print" pitchFamily="2" charset="0"/>
              </a:rPr>
              <a:t>«</a:t>
            </a:r>
            <a:r>
              <a:rPr lang="ru-RU" sz="1600" b="1" dirty="0" err="1" smtClean="0">
                <a:latin typeface="Segoe Print" pitchFamily="2" charset="0"/>
              </a:rPr>
              <a:t>ашу</a:t>
            </a:r>
            <a:r>
              <a:rPr lang="ru-RU" sz="1600" b="1" dirty="0" smtClean="0">
                <a:latin typeface="Segoe Print" pitchFamily="2" charset="0"/>
              </a:rPr>
              <a:t> </a:t>
            </a:r>
            <a:r>
              <a:rPr lang="ru-RU" sz="1600" b="1" dirty="0" err="1" smtClean="0">
                <a:latin typeface="Segoe Print" pitchFamily="2" charset="0"/>
              </a:rPr>
              <a:t>стақан</a:t>
            </a:r>
            <a:r>
              <a:rPr lang="ru-RU" sz="1600" b="1" dirty="0" smtClean="0">
                <a:latin typeface="Segoe Print" pitchFamily="2" charset="0"/>
              </a:rPr>
              <a:t>» </a:t>
            </a:r>
            <a:r>
              <a:rPr lang="ru-RU" sz="1600" b="1" dirty="0" err="1" smtClean="0">
                <a:latin typeface="Segoe Print" pitchFamily="2" charset="0"/>
              </a:rPr>
              <a:t>алыңыз</a:t>
            </a:r>
            <a:r>
              <a:rPr lang="ru-RU" sz="1600" b="1" dirty="0">
                <a:latin typeface="Segoe Print" pitchFamily="2" charset="0"/>
              </a:rPr>
              <a:t>. Оған </a:t>
            </a:r>
            <a:r>
              <a:rPr lang="ru-RU" sz="1600" b="1" dirty="0" err="1">
                <a:latin typeface="Segoe Print" pitchFamily="2" charset="0"/>
              </a:rPr>
              <a:t>қатты</a:t>
            </a:r>
            <a:r>
              <a:rPr lang="ru-RU" sz="1600" b="1" dirty="0">
                <a:latin typeface="Segoe Print" pitchFamily="2" charset="0"/>
              </a:rPr>
              <a:t> </a:t>
            </a:r>
            <a:r>
              <a:rPr lang="ru-RU" sz="1600" b="1" dirty="0" err="1" smtClean="0">
                <a:latin typeface="Segoe Print" pitchFamily="2" charset="0"/>
              </a:rPr>
              <a:t>айқайлауға</a:t>
            </a:r>
            <a:r>
              <a:rPr lang="ru-RU" sz="1600" b="1" dirty="0" smtClean="0">
                <a:latin typeface="Segoe Print" pitchFamily="2" charset="0"/>
              </a:rPr>
              <a:t>, </a:t>
            </a:r>
            <a:r>
              <a:rPr lang="ru-RU" sz="1600" b="1" dirty="0">
                <a:latin typeface="Segoe Print" pitchFamily="2" charset="0"/>
              </a:rPr>
              <a:t>содан кейін мазмұнын "төгуге" болады.</a:t>
            </a:r>
          </a:p>
          <a:p>
            <a:pPr algn="just"/>
            <a:endParaRPr lang="ru-RU" sz="1600" b="1" dirty="0">
              <a:latin typeface="Segoe Print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64222" y="52025"/>
            <a:ext cx="584694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Қостанай </a:t>
            </a:r>
            <a:r>
              <a:rPr lang="ru-RU" altLang="ru-RU" sz="1400" b="1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облысы әкімдігі білім басқармасының «Психологиялық қолдаудың өңірлік оқу-әдістемелік орталығы» ККМ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endParaRPr lang="ru-RU" altLang="ru-RU" sz="1400" b="1" dirty="0"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1400" b="1" dirty="0"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729" y="685656"/>
            <a:ext cx="6854505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ЖАДЫНАМА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«Жасөспірім кезіндегі агрессиямен күресу»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(оқушылар үшін)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16" y="58177"/>
            <a:ext cx="974838" cy="99119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350129" y="3344873"/>
            <a:ext cx="438691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Segoe Print" pitchFamily="2" charset="0"/>
              </a:rPr>
              <a:t>2-жаттығу</a:t>
            </a:r>
            <a:r>
              <a:rPr lang="ru-RU" sz="1600" b="1" dirty="0">
                <a:solidFill>
                  <a:srgbClr val="FF0000"/>
                </a:solidFill>
                <a:latin typeface="Segoe Print" pitchFamily="2" charset="0"/>
              </a:rPr>
              <a:t>: </a:t>
            </a:r>
            <a:r>
              <a:rPr lang="ru-RU" sz="1600" b="1" dirty="0" err="1" smtClean="0">
                <a:solidFill>
                  <a:srgbClr val="FF0000"/>
                </a:solidFill>
                <a:latin typeface="Segoe Print" pitchFamily="2" charset="0"/>
              </a:rPr>
              <a:t>Ашулы</a:t>
            </a:r>
            <a:r>
              <a:rPr lang="ru-RU" sz="1600" b="1" dirty="0" smtClean="0">
                <a:solidFill>
                  <a:srgbClr val="FF0000"/>
                </a:solidFill>
                <a:latin typeface="Segoe Print" pitchFamily="2" charset="0"/>
              </a:rPr>
              <a:t> </a:t>
            </a:r>
            <a:r>
              <a:rPr lang="ru-RU" sz="1600" b="1" dirty="0" err="1" smtClean="0">
                <a:solidFill>
                  <a:srgbClr val="FF0000"/>
                </a:solidFill>
                <a:latin typeface="Segoe Print" pitchFamily="2" charset="0"/>
              </a:rPr>
              <a:t>адам</a:t>
            </a:r>
            <a:r>
              <a:rPr lang="ru-RU" sz="1600" b="1" dirty="0" smtClean="0">
                <a:solidFill>
                  <a:srgbClr val="FF0000"/>
                </a:solidFill>
                <a:latin typeface="Segoe Print" pitchFamily="2" charset="0"/>
              </a:rPr>
              <a:t> </a:t>
            </a:r>
            <a:endParaRPr lang="ru-RU" sz="1600" b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algn="just"/>
            <a:r>
              <a:rPr lang="ru-RU" sz="1600" b="1" dirty="0" err="1">
                <a:latin typeface="Segoe Print" pitchFamily="2" charset="0"/>
              </a:rPr>
              <a:t>А</a:t>
            </a:r>
            <a:r>
              <a:rPr lang="ru-RU" sz="1600" b="1" dirty="0" err="1" smtClean="0">
                <a:latin typeface="Segoe Print" pitchFamily="2" charset="0"/>
              </a:rPr>
              <a:t>шулы</a:t>
            </a:r>
            <a:r>
              <a:rPr lang="ru-RU" sz="1600" b="1" dirty="0" smtClean="0">
                <a:latin typeface="Segoe Print" pitchFamily="2" charset="0"/>
              </a:rPr>
              <a:t> </a:t>
            </a:r>
            <a:r>
              <a:rPr lang="ru-RU" sz="1600" b="1" dirty="0" err="1" smtClean="0">
                <a:latin typeface="Segoe Print" pitchFamily="2" charset="0"/>
              </a:rPr>
              <a:t>позаға</a:t>
            </a:r>
            <a:r>
              <a:rPr lang="ru-RU" sz="1600" b="1" dirty="0" smtClean="0">
                <a:latin typeface="Segoe Print" pitchFamily="2" charset="0"/>
              </a:rPr>
              <a:t> </a:t>
            </a:r>
            <a:r>
              <a:rPr lang="ru-RU" sz="1600" b="1" dirty="0" err="1" smtClean="0">
                <a:latin typeface="Segoe Print" pitchFamily="2" charset="0"/>
              </a:rPr>
              <a:t>тұрыңыз</a:t>
            </a:r>
            <a:r>
              <a:rPr lang="ru-RU" sz="1600" b="1" dirty="0" smtClean="0">
                <a:latin typeface="Segoe Print" pitchFamily="2" charset="0"/>
              </a:rPr>
              <a:t>. </a:t>
            </a:r>
            <a:r>
              <a:rPr lang="ru-RU" sz="1600" b="1" dirty="0">
                <a:latin typeface="Segoe Print" pitchFamily="2" charset="0"/>
              </a:rPr>
              <a:t>Содан кейін, бұлшық еттердегі шиеленісті біртіндеп босатып, ашуды жіберіп, тыныштық күйін қабылдаңыз.</a:t>
            </a:r>
            <a:endParaRPr lang="ru-RU" sz="1600" b="1" dirty="0" smtClean="0">
              <a:latin typeface="Segoe Print" pitchFamily="2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025" y="4834624"/>
            <a:ext cx="424183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Segoe Print" pitchFamily="2" charset="0"/>
              </a:rPr>
              <a:t>3-жаттығу</a:t>
            </a:r>
            <a:r>
              <a:rPr lang="ru-RU" sz="1600" b="1" dirty="0">
                <a:solidFill>
                  <a:srgbClr val="FF0000"/>
                </a:solidFill>
                <a:latin typeface="Segoe Print" pitchFamily="2" charset="0"/>
              </a:rPr>
              <a:t>: </a:t>
            </a:r>
            <a:r>
              <a:rPr lang="ru-RU" sz="1600" b="1" dirty="0" err="1" smtClean="0">
                <a:solidFill>
                  <a:srgbClr val="FF0000"/>
                </a:solidFill>
                <a:latin typeface="Segoe Print" pitchFamily="2" charset="0"/>
              </a:rPr>
              <a:t>Ашуды</a:t>
            </a:r>
            <a:r>
              <a:rPr lang="ru-RU" sz="1600" b="1" dirty="0" smtClean="0">
                <a:solidFill>
                  <a:srgbClr val="FF0000"/>
                </a:solidFill>
                <a:latin typeface="Segoe Print" pitchFamily="2" charset="0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Segoe Print" pitchFamily="2" charset="0"/>
              </a:rPr>
              <a:t>салу </a:t>
            </a:r>
          </a:p>
          <a:p>
            <a:pPr algn="just"/>
            <a:r>
              <a:rPr lang="ru-RU" sz="1600" b="1" dirty="0" smtClean="0">
                <a:latin typeface="Segoe Print" pitchFamily="2" charset="0"/>
              </a:rPr>
              <a:t>Ашудың </a:t>
            </a:r>
            <a:r>
              <a:rPr lang="ru-RU" sz="1600" b="1" dirty="0">
                <a:latin typeface="Segoe Print" pitchFamily="2" charset="0"/>
              </a:rPr>
              <a:t>қандай екенін қиялдаңыз және оны бояңыз. Сурет салу кезінде барлық жағымсыз эмоцияларды қағазға тастаңыз. Содан кейін сызбаны жыртуға, мыжуға, лақтыруға болады.</a:t>
            </a:r>
          </a:p>
          <a:p>
            <a:pPr algn="just"/>
            <a:endParaRPr lang="ru-RU" sz="1600" b="1" dirty="0">
              <a:latin typeface="Segoe Print" pitchFamily="2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025" y="6609184"/>
            <a:ext cx="41044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Segoe Print" pitchFamily="2" charset="0"/>
              </a:rPr>
              <a:t>4-жаттығу</a:t>
            </a:r>
            <a:r>
              <a:rPr lang="ru-RU" sz="1600" b="1" dirty="0">
                <a:solidFill>
                  <a:srgbClr val="FF0000"/>
                </a:solidFill>
                <a:latin typeface="Segoe Print" pitchFamily="2" charset="0"/>
              </a:rPr>
              <a:t>: </a:t>
            </a:r>
            <a:r>
              <a:rPr lang="ru-RU" sz="1600" b="1" dirty="0" smtClean="0">
                <a:solidFill>
                  <a:srgbClr val="FF0000"/>
                </a:solidFill>
                <a:latin typeface="Segoe Print" pitchFamily="2" charset="0"/>
              </a:rPr>
              <a:t>Ашу </a:t>
            </a:r>
            <a:r>
              <a:rPr lang="ru-RU" sz="1600" b="1" dirty="0" smtClean="0">
                <a:solidFill>
                  <a:srgbClr val="FF0000"/>
                </a:solidFill>
                <a:latin typeface="Segoe Print" pitchFamily="2" charset="0"/>
              </a:rPr>
              <a:t>хаты </a:t>
            </a:r>
          </a:p>
          <a:p>
            <a:pPr algn="just"/>
            <a:r>
              <a:rPr lang="ru-RU" sz="1600" b="1" dirty="0" smtClean="0">
                <a:latin typeface="Segoe Print" pitchFamily="2" charset="0"/>
              </a:rPr>
              <a:t>Өз </a:t>
            </a:r>
            <a:r>
              <a:rPr lang="ru-RU" sz="1600" b="1" dirty="0">
                <a:latin typeface="Segoe Print" pitchFamily="2" charset="0"/>
              </a:rPr>
              <a:t>сезімдеріңізді асыра айтып, ашуланған адамға хат жазыңыз. Содан </a:t>
            </a:r>
            <a:r>
              <a:rPr lang="ru-RU" sz="1600" b="1" dirty="0" err="1">
                <a:latin typeface="Segoe Print" pitchFamily="2" charset="0"/>
              </a:rPr>
              <a:t>кейін</a:t>
            </a:r>
            <a:r>
              <a:rPr lang="ru-RU" sz="1600" b="1" dirty="0">
                <a:latin typeface="Segoe Print" pitchFamily="2" charset="0"/>
              </a:rPr>
              <a:t> </a:t>
            </a:r>
            <a:r>
              <a:rPr lang="ru-RU" sz="1600" b="1" dirty="0" err="1" smtClean="0">
                <a:latin typeface="Segoe Print" pitchFamily="2" charset="0"/>
              </a:rPr>
              <a:t>хатты</a:t>
            </a:r>
            <a:r>
              <a:rPr lang="ru-RU" sz="1600" b="1" dirty="0" smtClean="0">
                <a:latin typeface="Segoe Print" pitchFamily="2" charset="0"/>
              </a:rPr>
              <a:t> </a:t>
            </a:r>
            <a:r>
              <a:rPr lang="ru-RU" sz="1600" b="1" dirty="0" err="1" smtClean="0">
                <a:latin typeface="Segoe Print" pitchFamily="2" charset="0"/>
              </a:rPr>
              <a:t>жырту</a:t>
            </a:r>
            <a:r>
              <a:rPr lang="ru-RU" sz="1600" b="1" dirty="0" smtClean="0">
                <a:latin typeface="Segoe Print" pitchFamily="2" charset="0"/>
              </a:rPr>
              <a:t> </a:t>
            </a:r>
            <a:r>
              <a:rPr lang="ru-RU" sz="1600" b="1" dirty="0" err="1" smtClean="0">
                <a:latin typeface="Segoe Print" pitchFamily="2" charset="0"/>
              </a:rPr>
              <a:t>керек</a:t>
            </a:r>
            <a:r>
              <a:rPr lang="ru-RU" sz="1600" b="1" dirty="0" smtClean="0">
                <a:latin typeface="Segoe Print" pitchFamily="2" charset="0"/>
              </a:rPr>
              <a:t>.</a:t>
            </a:r>
            <a:endParaRPr lang="ru-RU" sz="1600" b="1" dirty="0">
              <a:latin typeface="Segoe Print" pitchFamily="2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64904" y="7719100"/>
            <a:ext cx="430733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Segoe Print" pitchFamily="2" charset="0"/>
              </a:rPr>
              <a:t>5-жаттығу</a:t>
            </a:r>
            <a:r>
              <a:rPr lang="ru-RU" sz="1600" b="1" dirty="0">
                <a:solidFill>
                  <a:srgbClr val="FF0000"/>
                </a:solidFill>
                <a:latin typeface="Segoe Print" pitchFamily="2" charset="0"/>
              </a:rPr>
              <a:t>: </a:t>
            </a:r>
            <a:r>
              <a:rPr lang="ru-RU" sz="1600" b="1" dirty="0" err="1" smtClean="0">
                <a:solidFill>
                  <a:srgbClr val="FF0000"/>
                </a:solidFill>
                <a:latin typeface="Segoe Print" pitchFamily="2" charset="0"/>
              </a:rPr>
              <a:t>Өзіңізге</a:t>
            </a:r>
            <a:r>
              <a:rPr lang="ru-RU" sz="1600" b="1" dirty="0" smtClean="0">
                <a:solidFill>
                  <a:srgbClr val="FF0000"/>
                </a:solidFill>
                <a:latin typeface="Segoe Print" pitchFamily="2" charset="0"/>
              </a:rPr>
              <a:t> </a:t>
            </a:r>
            <a:r>
              <a:rPr lang="ru-RU" sz="1600" b="1" dirty="0">
                <a:solidFill>
                  <a:srgbClr val="FF0000"/>
                </a:solidFill>
                <a:latin typeface="Segoe Print" pitchFamily="2" charset="0"/>
              </a:rPr>
              <a:t>"</a:t>
            </a:r>
            <a:r>
              <a:rPr lang="ru-RU" sz="1600" b="1" dirty="0" smtClean="0">
                <a:solidFill>
                  <a:srgbClr val="FF0000"/>
                </a:solidFill>
                <a:latin typeface="Segoe Print" pitchFamily="2" charset="0"/>
              </a:rPr>
              <a:t>тоқта" деп айтыңыз </a:t>
            </a:r>
          </a:p>
          <a:p>
            <a:pPr algn="just"/>
            <a:r>
              <a:rPr lang="ru-RU" sz="1600" b="1" dirty="0" smtClean="0">
                <a:latin typeface="Segoe Print" pitchFamily="2" charset="0"/>
              </a:rPr>
              <a:t>Біз </a:t>
            </a:r>
            <a:r>
              <a:rPr lang="ru-RU" sz="1600" b="1" dirty="0">
                <a:latin typeface="Segoe Print" pitchFamily="2" charset="0"/>
              </a:rPr>
              <a:t>"тоқтату" белгісін ойша жасаймыз және оны қалтаға саламыз. Біз өз ашуымызды жеңе алмайтынымызды сезген бойда қалтамызға тиіп, бірден тынышталамыз.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9224" y="2288704"/>
            <a:ext cx="1008112" cy="1008112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27" y="3385824"/>
            <a:ext cx="1433453" cy="143345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864" y="5025008"/>
            <a:ext cx="2438095" cy="2438095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8141" y="7940051"/>
            <a:ext cx="3151187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81741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5065</TotalTime>
  <Words>333</Words>
  <Application>Microsoft Office PowerPoint</Application>
  <PresentationFormat>Лист A4 (210x297 мм)</PresentationFormat>
  <Paragraphs>31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Print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481</cp:revision>
  <dcterms:created xsi:type="dcterms:W3CDTF">2019-10-21T11:18:40Z</dcterms:created>
  <dcterms:modified xsi:type="dcterms:W3CDTF">2024-04-30T03:34:45Z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276664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