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handoutMaster+xml" PartName="/ppt/handoutMasters/handout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handoutMasterIdLst>
    <p:handoutMasterId r:id="rId4"/>
  </p:handoutMasterIdLst>
  <p:sldIdLst>
    <p:sldId id="292" r:id="rId2"/>
    <p:sldId id="311" r:id="rId3"/>
  </p:sldIdLst>
  <p:sldSz cx="6858000" cy="9906000" type="A4"/>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EE42"/>
    <a:srgbClr val="00CC99"/>
    <a:srgbClr val="00CC66"/>
    <a:srgbClr val="F9F0D5"/>
    <a:srgbClr val="FF66FF"/>
    <a:srgbClr val="C88CE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86383" autoAdjust="0"/>
  </p:normalViewPr>
  <p:slideViewPr>
    <p:cSldViewPr>
      <p:cViewPr varScale="1">
        <p:scale>
          <a:sx n="78" d="100"/>
          <a:sy n="78" d="100"/>
        </p:scale>
        <p:origin x="3444" y="84"/>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03313" cy="34021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622594" y="0"/>
            <a:ext cx="4303313" cy="340210"/>
          </a:xfrm>
          <a:prstGeom prst="rect">
            <a:avLst/>
          </a:prstGeom>
        </p:spPr>
        <p:txBody>
          <a:bodyPr vert="horz" lIns="91440" tIns="45720" rIns="91440" bIns="45720" rtlCol="0"/>
          <a:lstStyle>
            <a:lvl1pPr algn="r">
              <a:defRPr sz="1200"/>
            </a:lvl1pPr>
          </a:lstStyle>
          <a:p>
            <a:fld id="{BD143E6C-20A6-4073-BC9E-EDE0536FA071}" type="datetimeFigureOut">
              <a:rPr lang="ru-RU" smtClean="0"/>
              <a:t>25.04.2024</a:t>
            </a:fld>
            <a:endParaRPr lang="ru-RU"/>
          </a:p>
        </p:txBody>
      </p:sp>
      <p:sp>
        <p:nvSpPr>
          <p:cNvPr id="4" name="Нижний колонтитул 3"/>
          <p:cNvSpPr>
            <a:spLocks noGrp="1"/>
          </p:cNvSpPr>
          <p:nvPr>
            <p:ph type="ftr" sz="quarter" idx="2"/>
          </p:nvPr>
        </p:nvSpPr>
        <p:spPr>
          <a:xfrm>
            <a:off x="0" y="6456378"/>
            <a:ext cx="4303313" cy="34021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622594" y="6456378"/>
            <a:ext cx="4303313" cy="340210"/>
          </a:xfrm>
          <a:prstGeom prst="rect">
            <a:avLst/>
          </a:prstGeom>
        </p:spPr>
        <p:txBody>
          <a:bodyPr vert="horz" lIns="91440" tIns="45720" rIns="91440" bIns="45720" rtlCol="0" anchor="b"/>
          <a:lstStyle>
            <a:lvl1pPr algn="r">
              <a:defRPr sz="1200"/>
            </a:lvl1pPr>
          </a:lstStyle>
          <a:p>
            <a:fld id="{CD175131-4C0D-4D84-98E2-6175DCD3B92B}" type="slidenum">
              <a:rPr lang="ru-RU" smtClean="0"/>
              <a:t>‹#›</a:t>
            </a:fld>
            <a:endParaRPr lang="ru-RU"/>
          </a:p>
        </p:txBody>
      </p:sp>
    </p:spTree>
    <p:extLst>
      <p:ext uri="{BB962C8B-B14F-4D97-AF65-F5344CB8AC3E}">
        <p14:creationId xmlns:p14="http://schemas.microsoft.com/office/powerpoint/2010/main" val="35471760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50" y="1621191"/>
            <a:ext cx="5143500" cy="3448756"/>
          </a:xfrm>
        </p:spPr>
        <p:txBody>
          <a:bodyPr anchor="b"/>
          <a:lstStyle>
            <a:lvl1pPr algn="ctr">
              <a:defRPr sz="3375"/>
            </a:lvl1pPr>
          </a:lstStyle>
          <a:p>
            <a:r>
              <a:rPr lang="ru-RU" smtClean="0"/>
              <a:t>Образец заголовка</a:t>
            </a:r>
            <a:endParaRPr lang="en-US"/>
          </a:p>
        </p:txBody>
      </p:sp>
      <p:sp>
        <p:nvSpPr>
          <p:cNvPr id="3" name="Подзаголовок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89A88081-C3A6-40CA-B35D-4693FFDB4CC9}" type="datetimeFigureOut">
              <a:rPr lang="ru-RU" smtClean="0"/>
              <a:t>25.04.2024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300379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89A88081-C3A6-40CA-B35D-4693FFDB4CC9}" type="datetimeFigureOut">
              <a:rPr lang="ru-RU" smtClean="0"/>
              <a:t>25.04.2024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134127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07756" y="527403"/>
            <a:ext cx="1478756" cy="8394877"/>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71487" y="527403"/>
            <a:ext cx="4350544" cy="839487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89A88081-C3A6-40CA-B35D-4693FFDB4CC9}" type="datetimeFigureOut">
              <a:rPr lang="ru-RU" smtClean="0"/>
              <a:t>25.04.2024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258628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89A88081-C3A6-40CA-B35D-4693FFDB4CC9}" type="datetimeFigureOut">
              <a:rPr lang="ru-RU" smtClean="0"/>
              <a:t>25.04.2024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404015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916" y="2469622"/>
            <a:ext cx="5915025" cy="4120620"/>
          </a:xfrm>
        </p:spPr>
        <p:txBody>
          <a:bodyPr anchor="b"/>
          <a:lstStyle>
            <a:lvl1pPr>
              <a:defRPr sz="3375"/>
            </a:lvl1pPr>
          </a:lstStyle>
          <a:p>
            <a:r>
              <a:rPr lang="ru-RU" smtClean="0"/>
              <a:t>Образец заголовка</a:t>
            </a:r>
            <a:endParaRPr lang="en-US"/>
          </a:p>
        </p:txBody>
      </p:sp>
      <p:sp>
        <p:nvSpPr>
          <p:cNvPr id="3" name="Текст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9A88081-C3A6-40CA-B35D-4693FFDB4CC9}" type="datetimeFigureOut">
              <a:rPr lang="ru-RU" smtClean="0"/>
              <a:t>25.04.2024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82856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471488" y="2637014"/>
            <a:ext cx="2914650" cy="628526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3471863" y="2637014"/>
            <a:ext cx="2914650" cy="628526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89A88081-C3A6-40CA-B35D-4693FFDB4CC9}" type="datetimeFigureOut">
              <a:rPr lang="ru-RU" smtClean="0"/>
              <a:t>25.04.2024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264373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2381" y="527404"/>
            <a:ext cx="5915025" cy="1914702"/>
          </a:xfrm>
        </p:spPr>
        <p:txBody>
          <a:bodyPr/>
          <a:lstStyle/>
          <a:p>
            <a:r>
              <a:rPr lang="ru-RU" smtClean="0"/>
              <a:t>Образец заголовка</a:t>
            </a:r>
            <a:endParaRPr lang="en-US"/>
          </a:p>
        </p:txBody>
      </p:sp>
      <p:sp>
        <p:nvSpPr>
          <p:cNvPr id="3" name="Текст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ru-RU" smtClean="0"/>
              <a:t>Образец текста</a:t>
            </a:r>
          </a:p>
        </p:txBody>
      </p:sp>
      <p:sp>
        <p:nvSpPr>
          <p:cNvPr id="4" name="Объект 3"/>
          <p:cNvSpPr>
            <a:spLocks noGrp="1"/>
          </p:cNvSpPr>
          <p:nvPr>
            <p:ph sz="half" idx="2"/>
          </p:nvPr>
        </p:nvSpPr>
        <p:spPr>
          <a:xfrm>
            <a:off x="472381" y="3618442"/>
            <a:ext cx="2901255" cy="532218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ru-RU" smtClean="0"/>
              <a:t>Образец текста</a:t>
            </a:r>
          </a:p>
        </p:txBody>
      </p:sp>
      <p:sp>
        <p:nvSpPr>
          <p:cNvPr id="6" name="Объект 5"/>
          <p:cNvSpPr>
            <a:spLocks noGrp="1"/>
          </p:cNvSpPr>
          <p:nvPr>
            <p:ph sz="quarter" idx="4"/>
          </p:nvPr>
        </p:nvSpPr>
        <p:spPr>
          <a:xfrm>
            <a:off x="3471863" y="3618442"/>
            <a:ext cx="2915543" cy="532218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89A88081-C3A6-40CA-B35D-4693FFDB4CC9}" type="datetimeFigureOut">
              <a:rPr lang="ru-RU" smtClean="0"/>
              <a:t>25.04.2024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2915970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89A88081-C3A6-40CA-B35D-4693FFDB4CC9}" type="datetimeFigureOut">
              <a:rPr lang="ru-RU" smtClean="0"/>
              <a:t>25.04.2024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3952013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9A88081-C3A6-40CA-B35D-4693FFDB4CC9}" type="datetimeFigureOut">
              <a:rPr lang="ru-RU" smtClean="0"/>
              <a:t>25.04.2024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3590956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2381" y="660400"/>
            <a:ext cx="2211883" cy="2311400"/>
          </a:xfrm>
        </p:spPr>
        <p:txBody>
          <a:bodyPr anchor="b"/>
          <a:lstStyle>
            <a:lvl1pPr>
              <a:defRPr sz="1800"/>
            </a:lvl1pPr>
          </a:lstStyle>
          <a:p>
            <a:r>
              <a:rPr lang="ru-RU" smtClean="0"/>
              <a:t>Образец заголовка</a:t>
            </a:r>
            <a:endParaRPr lang="en-US"/>
          </a:p>
        </p:txBody>
      </p:sp>
      <p:sp>
        <p:nvSpPr>
          <p:cNvPr id="3" name="Объект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ru-RU" smtClean="0"/>
              <a:t>Образец текста</a:t>
            </a:r>
          </a:p>
        </p:txBody>
      </p:sp>
      <p:sp>
        <p:nvSpPr>
          <p:cNvPr id="5" name="Дата 4"/>
          <p:cNvSpPr>
            <a:spLocks noGrp="1"/>
          </p:cNvSpPr>
          <p:nvPr>
            <p:ph type="dt" sz="half" idx="10"/>
          </p:nvPr>
        </p:nvSpPr>
        <p:spPr/>
        <p:txBody>
          <a:bodyPr/>
          <a:lstStyle/>
          <a:p>
            <a:fld id="{89A88081-C3A6-40CA-B35D-4693FFDB4CC9}" type="datetimeFigureOut">
              <a:rPr lang="ru-RU" smtClean="0"/>
              <a:t>25.04.2024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4204395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2381" y="660400"/>
            <a:ext cx="2211883" cy="2311400"/>
          </a:xfrm>
        </p:spPr>
        <p:txBody>
          <a:bodyPr anchor="b"/>
          <a:lstStyle>
            <a:lvl1pPr>
              <a:defRPr sz="1800"/>
            </a:lvl1pPr>
          </a:lstStyle>
          <a:p>
            <a:r>
              <a:rPr lang="ru-RU" smtClean="0"/>
              <a:t>Образец заголовка</a:t>
            </a:r>
            <a:endParaRPr lang="en-US"/>
          </a:p>
        </p:txBody>
      </p:sp>
      <p:sp>
        <p:nvSpPr>
          <p:cNvPr id="3" name="Рисунок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Текст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ru-RU" smtClean="0"/>
              <a:t>Образец текста</a:t>
            </a:r>
          </a:p>
        </p:txBody>
      </p:sp>
      <p:sp>
        <p:nvSpPr>
          <p:cNvPr id="5" name="Дата 4"/>
          <p:cNvSpPr>
            <a:spLocks noGrp="1"/>
          </p:cNvSpPr>
          <p:nvPr>
            <p:ph type="dt" sz="half" idx="10"/>
          </p:nvPr>
        </p:nvSpPr>
        <p:spPr/>
        <p:txBody>
          <a:bodyPr/>
          <a:lstStyle/>
          <a:p>
            <a:fld id="{89A88081-C3A6-40CA-B35D-4693FFDB4CC9}" type="datetimeFigureOut">
              <a:rPr lang="ru-RU" smtClean="0"/>
              <a:t>25.04.2024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CAE7DB-6FD6-41D2-843A-30616D9FF9C6}" type="slidenum">
              <a:rPr lang="ru-RU" smtClean="0"/>
              <a:t>‹#›</a:t>
            </a:fld>
            <a:endParaRPr lang="ru-RU"/>
          </a:p>
        </p:txBody>
      </p:sp>
    </p:spTree>
    <p:extLst>
      <p:ext uri="{BB962C8B-B14F-4D97-AF65-F5344CB8AC3E}">
        <p14:creationId xmlns:p14="http://schemas.microsoft.com/office/powerpoint/2010/main" val="39536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89A88081-C3A6-40CA-B35D-4693FFDB4CC9}" type="datetimeFigureOut">
              <a:rPr lang="ru-RU" smtClean="0"/>
              <a:t>25.04.2024</a:t>
            </a:fld>
            <a:endParaRPr lang="ru-RU"/>
          </a:p>
        </p:txBody>
      </p:sp>
      <p:sp>
        <p:nvSpPr>
          <p:cNvPr id="5" name="Нижний колонтитул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6ECAE7DB-6FD6-41D2-843A-30616D9FF9C6}" type="slidenum">
              <a:rPr lang="ru-RU" smtClean="0"/>
              <a:t>‹#›</a:t>
            </a:fld>
            <a:endParaRPr lang="ru-RU"/>
          </a:p>
        </p:txBody>
      </p:sp>
    </p:spTree>
    <p:extLst>
      <p:ext uri="{BB962C8B-B14F-4D97-AF65-F5344CB8AC3E}">
        <p14:creationId xmlns:p14="http://schemas.microsoft.com/office/powerpoint/2010/main" val="3278149672"/>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arget="../media/image2.png" Type="http://schemas.openxmlformats.org/officeDocument/2006/relationships/image"/><Relationship Id="rId2" Target="../media/image1.jpeg" Type="http://schemas.openxmlformats.org/officeDocument/2006/relationships/image"/><Relationship Id="rId1" Target="../slideLayouts/slideLayout1.xml" Type="http://schemas.openxmlformats.org/officeDocument/2006/relationships/slideLayout"/><Relationship Id="rId6" Target="../media/image5.png" Type="http://schemas.openxmlformats.org/officeDocument/2006/relationships/image"/><Relationship Id="rId5" Target="../media/image4.png" Type="http://schemas.openxmlformats.org/officeDocument/2006/relationships/image"/><Relationship Id="rId4" Target="../media/image3.png" Type="http://schemas.openxmlformats.org/officeDocument/2006/relationships/image"/></Relationships>
</file>

<file path=ppt/slides/_rels/slide2.xml.rels><?xml version="1.0" encoding="UTF-8" standalone="yes" ?><Relationships xmlns="http://schemas.openxmlformats.org/package/2006/relationships"><Relationship Id="rId3" Target="../media/image3.png" Type="http://schemas.openxmlformats.org/officeDocument/2006/relationships/image"/><Relationship Id="rId2" Target="../media/image1.jpeg" Type="http://schemas.openxmlformats.org/officeDocument/2006/relationships/image"/><Relationship Id="rId1" Target="../slideLayouts/slideLayout1.xml" Type="http://schemas.openxmlformats.org/officeDocument/2006/relationships/slideLayout"/><Relationship Id="rId6" Target="../media/image6.png" Type="http://schemas.openxmlformats.org/officeDocument/2006/relationships/image"/><Relationship Id="rId5" Target="../media/image5.png" Type="http://schemas.openxmlformats.org/officeDocument/2006/relationships/image"/><Relationship Id="rId4" Target="../media/image4.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524860" y="1508903"/>
            <a:ext cx="9911340" cy="6882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17729" y="2216696"/>
            <a:ext cx="4104456" cy="2062103"/>
          </a:xfrm>
          <a:prstGeom prst="rect">
            <a:avLst/>
          </a:prstGeom>
        </p:spPr>
        <p:txBody>
          <a:bodyPr wrap="square">
            <a:spAutoFit/>
          </a:bodyPr>
          <a:lstStyle/>
          <a:p>
            <a:pPr algn="just"/>
            <a:r>
              <a:rPr lang="ru-RU" sz="1600" b="1" dirty="0" smtClean="0">
                <a:latin typeface="Segoe Print" pitchFamily="2" charset="0"/>
              </a:rPr>
              <a:t>Дыхание </a:t>
            </a:r>
            <a:r>
              <a:rPr lang="ru-RU" sz="1600" b="1" dirty="0">
                <a:latin typeface="Segoe Print" pitchFamily="2" charset="0"/>
              </a:rPr>
              <a:t>7-11 — делайте вдох животом и считайте до 7, а затем медленно выдыхайте и считайте до 11. Это способствует снижению артериального давления и пульса до показателей состояния покоя.</a:t>
            </a:r>
            <a:endParaRPr lang="ru-RU" sz="1600" b="1" dirty="0" smtClean="0">
              <a:latin typeface="Segoe Print" pitchFamily="2" charset="0"/>
            </a:endParaRPr>
          </a:p>
          <a:p>
            <a:pPr algn="just"/>
            <a:endParaRPr lang="ru-RU" sz="1600" b="1" dirty="0">
              <a:latin typeface="Segoe Print" pitchFamily="2" charset="0"/>
            </a:endParaRPr>
          </a:p>
        </p:txBody>
      </p:sp>
      <p:sp>
        <p:nvSpPr>
          <p:cNvPr id="16" name="Прямоугольник 15"/>
          <p:cNvSpPr/>
          <p:nvPr/>
        </p:nvSpPr>
        <p:spPr>
          <a:xfrm>
            <a:off x="3284984" y="4160912"/>
            <a:ext cx="3526186" cy="1569660"/>
          </a:xfrm>
          <a:prstGeom prst="rect">
            <a:avLst/>
          </a:prstGeom>
        </p:spPr>
        <p:txBody>
          <a:bodyPr wrap="square">
            <a:spAutoFit/>
          </a:bodyPr>
          <a:lstStyle/>
          <a:p>
            <a:pPr algn="just"/>
            <a:r>
              <a:rPr lang="ru-RU" sz="1600" b="1" dirty="0" smtClean="0">
                <a:latin typeface="Segoe Print" pitchFamily="2" charset="0"/>
              </a:rPr>
              <a:t>Дыхание </a:t>
            </a:r>
            <a:r>
              <a:rPr lang="ru-RU" sz="1600" b="1" dirty="0">
                <a:latin typeface="Segoe Print" pitchFamily="2" charset="0"/>
              </a:rPr>
              <a:t>океана — вдыхайте и выдыхайте через нос, издавая на выдохе звук «ха». Такой звук похож на шелест волн океана и помогает быстрее успокоиться.</a:t>
            </a:r>
          </a:p>
        </p:txBody>
      </p:sp>
      <p:sp>
        <p:nvSpPr>
          <p:cNvPr id="3" name="Прямоугольник 2"/>
          <p:cNvSpPr/>
          <p:nvPr/>
        </p:nvSpPr>
        <p:spPr>
          <a:xfrm>
            <a:off x="964222" y="52025"/>
            <a:ext cx="5846948" cy="923330"/>
          </a:xfrm>
          <a:prstGeom prst="rect">
            <a:avLst/>
          </a:prstGeom>
        </p:spPr>
        <p:txBody>
          <a:bodyPr wrap="square">
            <a:spAutoFit/>
          </a:bodyPr>
          <a:lstStyle/>
          <a:p>
            <a:pPr lvl="0" algn="ctr" fontAlgn="base">
              <a:spcBef>
                <a:spcPct val="0"/>
              </a:spcBef>
              <a:spcAft>
                <a:spcPct val="0"/>
              </a:spcAft>
            </a:pPr>
            <a:r>
              <a:rPr lang="ru-RU" altLang="ru-RU" sz="1400" b="1" dirty="0" smtClean="0">
                <a:latin typeface="Times New Roman" panose="02020603050405020304" pitchFamily="18" charset="0"/>
                <a:ea typeface="Times New Roman" pitchFamily="18" charset="0"/>
                <a:cs typeface="Times New Roman" panose="02020603050405020304" pitchFamily="18" charset="0"/>
              </a:rPr>
              <a:t>КГУ </a:t>
            </a:r>
            <a:r>
              <a:rPr lang="ru-RU" altLang="ru-RU" sz="1400" b="1" dirty="0">
                <a:latin typeface="Times New Roman" panose="02020603050405020304" pitchFamily="18" charset="0"/>
                <a:ea typeface="Times New Roman" pitchFamily="18" charset="0"/>
                <a:cs typeface="Times New Roman" panose="02020603050405020304" pitchFamily="18" charset="0"/>
              </a:rPr>
              <a:t>«Региональный учебно-методический центр психологической поддержки» Управления образования акимата Костанайской области</a:t>
            </a:r>
          </a:p>
          <a:p>
            <a:pPr lvl="0" algn="ctr" fontAlgn="base">
              <a:spcBef>
                <a:spcPct val="0"/>
              </a:spcBef>
              <a:spcAft>
                <a:spcPct val="0"/>
              </a:spcAft>
            </a:pPr>
            <a:endParaRPr lang="ru-RU" altLang="ru-RU" sz="1400" b="1" dirty="0">
              <a:latin typeface="Times New Roman" panose="02020603050405020304" pitchFamily="18" charset="0"/>
              <a:ea typeface="Times New Roman" pitchFamily="18" charset="0"/>
              <a:cs typeface="Times New Roman" panose="02020603050405020304" pitchFamily="18" charset="0"/>
            </a:endParaRPr>
          </a:p>
          <a:p>
            <a:pPr lvl="0" algn="ctr" fontAlgn="base">
              <a:spcBef>
                <a:spcPct val="0"/>
              </a:spcBef>
              <a:spcAft>
                <a:spcPct val="0"/>
              </a:spcAft>
            </a:pPr>
            <a:endParaRPr lang="ru-RU" altLang="ru-RU" sz="120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7729" y="685656"/>
            <a:ext cx="6854505" cy="101566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pPr algn="ctr"/>
            <a:r>
              <a:rPr lang="ru-RU" sz="2400" b="1" dirty="0">
                <a:solidFill>
                  <a:srgbClr val="FF0000"/>
                </a:solidFill>
                <a:latin typeface="Times New Roman" pitchFamily="18" charset="0"/>
                <a:ea typeface="Calibri" panose="020F0502020204030204" pitchFamily="34" charset="0"/>
                <a:cs typeface="Times New Roman" pitchFamily="18" charset="0"/>
              </a:rPr>
              <a:t>ПАМЯТКА </a:t>
            </a:r>
          </a:p>
          <a:p>
            <a:pPr algn="ctr"/>
            <a:r>
              <a:rPr lang="ru-RU" b="1" dirty="0">
                <a:latin typeface="Times New Roman" pitchFamily="18" charset="0"/>
                <a:cs typeface="Times New Roman" pitchFamily="18" charset="0"/>
              </a:rPr>
              <a:t>«Как научится контролировать свои эмоции?» </a:t>
            </a:r>
            <a:endParaRPr lang="ru-RU" b="1" dirty="0" smtClean="0">
              <a:latin typeface="Times New Roman" pitchFamily="18" charset="0"/>
              <a:cs typeface="Times New Roman" pitchFamily="18" charset="0"/>
            </a:endParaRPr>
          </a:p>
          <a:p>
            <a:pPr algn="ctr"/>
            <a:r>
              <a:rPr lang="ru-RU" b="1" i="1" dirty="0" smtClean="0">
                <a:latin typeface="Times New Roman" pitchFamily="18" charset="0"/>
                <a:cs typeface="Times New Roman" pitchFamily="18" charset="0"/>
              </a:rPr>
              <a:t>( </a:t>
            </a:r>
            <a:r>
              <a:rPr lang="ru-RU" b="1" i="1" dirty="0">
                <a:latin typeface="Times New Roman" pitchFamily="18" charset="0"/>
                <a:cs typeface="Times New Roman" pitchFamily="18" charset="0"/>
              </a:rPr>
              <a:t>для учащихся )</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326" y="7697965"/>
            <a:ext cx="3850350" cy="2713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16" y="58177"/>
            <a:ext cx="974838" cy="991193"/>
          </a:xfrm>
          <a:prstGeom prst="rect">
            <a:avLst/>
          </a:prstGeom>
        </p:spPr>
      </p:pic>
      <p:sp>
        <p:nvSpPr>
          <p:cNvPr id="11" name="Прямоугольник 10"/>
          <p:cNvSpPr/>
          <p:nvPr/>
        </p:nvSpPr>
        <p:spPr>
          <a:xfrm>
            <a:off x="1838737" y="1759387"/>
            <a:ext cx="4097915" cy="338554"/>
          </a:xfrm>
          <a:prstGeom prst="rect">
            <a:avLst/>
          </a:prstGeom>
        </p:spPr>
        <p:txBody>
          <a:bodyPr wrap="square">
            <a:spAutoFit/>
          </a:bodyPr>
          <a:lstStyle/>
          <a:p>
            <a:pPr algn="just"/>
            <a:r>
              <a:rPr lang="ru-RU" sz="1600" b="1" dirty="0" smtClean="0">
                <a:solidFill>
                  <a:srgbClr val="FF0000"/>
                </a:solidFill>
                <a:latin typeface="Segoe Print" pitchFamily="2" charset="0"/>
              </a:rPr>
              <a:t>Техники</a:t>
            </a:r>
            <a:r>
              <a:rPr lang="ru-RU" sz="1600" b="1" dirty="0" smtClean="0">
                <a:latin typeface="Segoe Print" pitchFamily="2" charset="0"/>
              </a:rPr>
              <a:t> </a:t>
            </a:r>
            <a:r>
              <a:rPr lang="ru-RU" sz="1600" b="1" dirty="0">
                <a:solidFill>
                  <a:srgbClr val="FF0000"/>
                </a:solidFill>
                <a:latin typeface="Segoe Print" pitchFamily="2" charset="0"/>
              </a:rPr>
              <a:t>для контроля эмоций</a:t>
            </a:r>
          </a:p>
        </p:txBody>
      </p:sp>
      <p:sp>
        <p:nvSpPr>
          <p:cNvPr id="5" name="Прямоугольник 4"/>
          <p:cNvSpPr/>
          <p:nvPr/>
        </p:nvSpPr>
        <p:spPr>
          <a:xfrm>
            <a:off x="12954" y="5817096"/>
            <a:ext cx="3632070" cy="2308324"/>
          </a:xfrm>
          <a:prstGeom prst="rect">
            <a:avLst/>
          </a:prstGeom>
        </p:spPr>
        <p:txBody>
          <a:bodyPr wrap="square">
            <a:spAutoFit/>
          </a:bodyPr>
          <a:lstStyle/>
          <a:p>
            <a:pPr algn="just"/>
            <a:r>
              <a:rPr lang="ru-RU" sz="1600" b="1" dirty="0" smtClean="0">
                <a:latin typeface="Segoe Print" pitchFamily="2" charset="0"/>
              </a:rPr>
              <a:t>Осознание </a:t>
            </a:r>
            <a:r>
              <a:rPr lang="ru-RU" sz="1600" b="1" dirty="0">
                <a:latin typeface="Segoe Print" pitchFamily="2" charset="0"/>
              </a:rPr>
              <a:t>чувств — проанализируйте, что именно вы чувствуете, вслух или про себя проговорите, какие эмоции вы испытываете. Не осуждайте свою реакцию, примите ее и подумайте, как бы вы хотели реагировать на происходящее.</a:t>
            </a:r>
          </a:p>
        </p:txBody>
      </p:sp>
      <p:sp>
        <p:nvSpPr>
          <p:cNvPr id="9" name="Прямоугольник 8"/>
          <p:cNvSpPr/>
          <p:nvPr/>
        </p:nvSpPr>
        <p:spPr>
          <a:xfrm>
            <a:off x="3887696" y="6601926"/>
            <a:ext cx="2852936" cy="3046988"/>
          </a:xfrm>
          <a:prstGeom prst="rect">
            <a:avLst/>
          </a:prstGeom>
        </p:spPr>
        <p:txBody>
          <a:bodyPr wrap="square">
            <a:spAutoFit/>
          </a:bodyPr>
          <a:lstStyle/>
          <a:p>
            <a:pPr algn="just"/>
            <a:r>
              <a:rPr lang="ru-RU" sz="1600" b="1" dirty="0" smtClean="0">
                <a:latin typeface="Segoe Print" pitchFamily="2" charset="0"/>
              </a:rPr>
              <a:t>Запись </a:t>
            </a:r>
            <a:r>
              <a:rPr lang="ru-RU" sz="1600" b="1" dirty="0">
                <a:latin typeface="Segoe Print" pitchFamily="2" charset="0"/>
              </a:rPr>
              <a:t>эмоций — фиксация мыслей на бумаге (фрирайтинг) позволяет убрать из головы все лишнее. Откровенно, без страха и стыда пишите все, что вы чувствуете. Эти записи позже можно сжечь, что тоже способствует душевному облегчению.</a:t>
            </a:r>
          </a:p>
        </p:txBody>
      </p:sp>
      <p:pic>
        <p:nvPicPr>
          <p:cNvPr id="6" name="Рисунок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8095" y="4056328"/>
            <a:ext cx="1723508" cy="1723508"/>
          </a:xfrm>
          <a:prstGeom prst="rect">
            <a:avLst/>
          </a:prstGeom>
        </p:spPr>
      </p:pic>
      <p:pic>
        <p:nvPicPr>
          <p:cNvPr id="8" name="Рисунок 7"/>
          <p:cNvPicPr>
            <a:picLocks noChangeAspect="1"/>
          </p:cNvPicPr>
          <p:nvPr/>
        </p:nvPicPr>
        <p:blipFill>
          <a:blip r:embed="rId6">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4162833" y="1986683"/>
            <a:ext cx="2302661" cy="2302661"/>
          </a:xfrm>
          <a:prstGeom prst="rect">
            <a:avLst/>
          </a:prstGeom>
        </p:spPr>
      </p:pic>
    </p:spTree>
    <p:extLst>
      <p:ext uri="{BB962C8B-B14F-4D97-AF65-F5344CB8AC3E}">
        <p14:creationId xmlns:p14="http://schemas.microsoft.com/office/powerpoint/2010/main" val="2228793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556969" y="1532117"/>
            <a:ext cx="9961325" cy="689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17729" y="2216696"/>
            <a:ext cx="4104456" cy="1815882"/>
          </a:xfrm>
          <a:prstGeom prst="rect">
            <a:avLst/>
          </a:prstGeom>
        </p:spPr>
        <p:txBody>
          <a:bodyPr wrap="square">
            <a:spAutoFit/>
          </a:bodyPr>
          <a:lstStyle/>
          <a:p>
            <a:pPr algn="just"/>
            <a:r>
              <a:rPr lang="ru-RU" sz="1600" b="1" dirty="0" smtClean="0">
                <a:latin typeface="Segoe Print" pitchFamily="2" charset="0"/>
              </a:rPr>
              <a:t>7-11 </a:t>
            </a:r>
            <a:r>
              <a:rPr lang="ru-RU" sz="1600" b="1" dirty="0">
                <a:latin typeface="Segoe Print" pitchFamily="2" charset="0"/>
              </a:rPr>
              <a:t>тыныс </a:t>
            </a:r>
            <a:r>
              <a:rPr lang="ru-RU" sz="1600" b="1" dirty="0" smtClean="0">
                <a:latin typeface="Segoe Print" pitchFamily="2" charset="0"/>
              </a:rPr>
              <a:t>алу- ішпен </a:t>
            </a:r>
            <a:r>
              <a:rPr lang="ru-RU" sz="1600" b="1" dirty="0">
                <a:latin typeface="Segoe Print" pitchFamily="2" charset="0"/>
              </a:rPr>
              <a:t>дем алып, 7-ге дейін санаңыз, содан кейін баяу дем шығарып, 11-ге дейін санаңыз. Бұл қан қысымы мен импульсті тыныштық деңгейіне дейін төмендетуге көмектеседі.</a:t>
            </a:r>
            <a:endParaRPr lang="ru-RU" sz="1600" b="1" dirty="0" smtClean="0">
              <a:latin typeface="Segoe Print" pitchFamily="2" charset="0"/>
            </a:endParaRPr>
          </a:p>
          <a:p>
            <a:pPr algn="just"/>
            <a:endParaRPr lang="ru-RU" sz="1600" b="1" dirty="0">
              <a:latin typeface="Segoe Print" pitchFamily="2" charset="0"/>
            </a:endParaRPr>
          </a:p>
        </p:txBody>
      </p:sp>
      <p:sp>
        <p:nvSpPr>
          <p:cNvPr id="16" name="Прямоугольник 15"/>
          <p:cNvSpPr/>
          <p:nvPr/>
        </p:nvSpPr>
        <p:spPr>
          <a:xfrm>
            <a:off x="3274274" y="3777870"/>
            <a:ext cx="3526186" cy="2062103"/>
          </a:xfrm>
          <a:prstGeom prst="rect">
            <a:avLst/>
          </a:prstGeom>
        </p:spPr>
        <p:txBody>
          <a:bodyPr wrap="square">
            <a:spAutoFit/>
          </a:bodyPr>
          <a:lstStyle/>
          <a:p>
            <a:pPr algn="just"/>
            <a:r>
              <a:rPr lang="ru-RU" sz="1600" b="1" dirty="0" smtClean="0">
                <a:latin typeface="Segoe Print" pitchFamily="2" charset="0"/>
              </a:rPr>
              <a:t>Мұхит </a:t>
            </a:r>
            <a:r>
              <a:rPr lang="ru-RU" sz="1600" b="1" dirty="0">
                <a:latin typeface="Segoe Print" pitchFamily="2" charset="0"/>
              </a:rPr>
              <a:t>тынысы-мұрын арқылы дем алыңыз және дем </a:t>
            </a:r>
            <a:r>
              <a:rPr lang="ru-RU" sz="1600" b="1" dirty="0" err="1">
                <a:latin typeface="Segoe Print" pitchFamily="2" charset="0"/>
              </a:rPr>
              <a:t>шығарғанда</a:t>
            </a:r>
            <a:r>
              <a:rPr lang="ru-RU" sz="1600" b="1">
                <a:latin typeface="Segoe Print" pitchFamily="2" charset="0"/>
              </a:rPr>
              <a:t> </a:t>
            </a:r>
            <a:r>
              <a:rPr lang="ru-RU" sz="1600" b="1" smtClean="0">
                <a:latin typeface="Segoe Print" pitchFamily="2" charset="0"/>
              </a:rPr>
              <a:t>"ха" </a:t>
            </a:r>
            <a:r>
              <a:rPr lang="ru-RU" sz="1600" b="1" dirty="0" err="1" smtClean="0">
                <a:latin typeface="Segoe Print" pitchFamily="2" charset="0"/>
              </a:rPr>
              <a:t>дыбысын</a:t>
            </a:r>
            <a:r>
              <a:rPr lang="ru-RU" sz="1600" b="1" dirty="0" smtClean="0">
                <a:latin typeface="Segoe Print" pitchFamily="2" charset="0"/>
              </a:rPr>
              <a:t> </a:t>
            </a:r>
            <a:r>
              <a:rPr lang="ru-RU" sz="1600" b="1" dirty="0">
                <a:latin typeface="Segoe Print" pitchFamily="2" charset="0"/>
              </a:rPr>
              <a:t>шығарыңыз. Бұл дыбыс Мұхит толқындарының сыбдырына ұқсайды және тезірек тыныштандыруға көмектеседі.</a:t>
            </a:r>
          </a:p>
        </p:txBody>
      </p:sp>
      <p:sp>
        <p:nvSpPr>
          <p:cNvPr id="3" name="Прямоугольник 2"/>
          <p:cNvSpPr/>
          <p:nvPr/>
        </p:nvSpPr>
        <p:spPr>
          <a:xfrm>
            <a:off x="964222" y="52025"/>
            <a:ext cx="5846948" cy="1138773"/>
          </a:xfrm>
          <a:prstGeom prst="rect">
            <a:avLst/>
          </a:prstGeom>
        </p:spPr>
        <p:txBody>
          <a:bodyPr wrap="square">
            <a:spAutoFit/>
          </a:bodyPr>
          <a:lstStyle/>
          <a:p>
            <a:pPr lvl="0" algn="ctr" fontAlgn="base">
              <a:spcBef>
                <a:spcPct val="0"/>
              </a:spcBef>
              <a:spcAft>
                <a:spcPct val="0"/>
              </a:spcAft>
            </a:pPr>
            <a:r>
              <a:rPr lang="ru-RU" altLang="ru-RU" sz="1400" b="1" dirty="0" smtClean="0">
                <a:latin typeface="Times New Roman" panose="02020603050405020304" pitchFamily="18" charset="0"/>
                <a:ea typeface="Times New Roman" pitchFamily="18" charset="0"/>
                <a:cs typeface="Times New Roman" panose="02020603050405020304" pitchFamily="18" charset="0"/>
              </a:rPr>
              <a:t>Қостанай </a:t>
            </a:r>
            <a:r>
              <a:rPr lang="ru-RU" altLang="ru-RU" sz="1400" b="1" dirty="0">
                <a:latin typeface="Times New Roman" panose="02020603050405020304" pitchFamily="18" charset="0"/>
                <a:ea typeface="Times New Roman" pitchFamily="18" charset="0"/>
                <a:cs typeface="Times New Roman" panose="02020603050405020304" pitchFamily="18" charset="0"/>
              </a:rPr>
              <a:t>облысы әкімдігі білім басқармасының «Психологиялық қолдаудың өңірлік оқу-әдістемелік орталығы» ККМ</a:t>
            </a:r>
          </a:p>
          <a:p>
            <a:pPr lvl="0" algn="ctr" fontAlgn="base">
              <a:spcBef>
                <a:spcPct val="0"/>
              </a:spcBef>
              <a:spcAft>
                <a:spcPct val="0"/>
              </a:spcAft>
            </a:pPr>
            <a:r>
              <a:rPr lang="ru-RU" altLang="ru-RU" sz="1400" b="1" dirty="0" smtClean="0">
                <a:latin typeface="Times New Roman" panose="02020603050405020304" pitchFamily="18" charset="0"/>
                <a:ea typeface="Times New Roman" pitchFamily="18" charset="0"/>
                <a:cs typeface="Times New Roman" panose="02020603050405020304" pitchFamily="18" charset="0"/>
              </a:rPr>
              <a:t> </a:t>
            </a:r>
            <a:endParaRPr lang="ru-RU" altLang="ru-RU" sz="1400" b="1" dirty="0">
              <a:latin typeface="Times New Roman" panose="02020603050405020304" pitchFamily="18" charset="0"/>
              <a:ea typeface="Times New Roman" pitchFamily="18" charset="0"/>
              <a:cs typeface="Times New Roman" panose="02020603050405020304" pitchFamily="18" charset="0"/>
            </a:endParaRPr>
          </a:p>
          <a:p>
            <a:pPr lvl="0" algn="ctr" fontAlgn="base">
              <a:spcBef>
                <a:spcPct val="0"/>
              </a:spcBef>
              <a:spcAft>
                <a:spcPct val="0"/>
              </a:spcAft>
            </a:pPr>
            <a:endParaRPr lang="ru-RU" altLang="ru-RU" sz="1400" b="1" dirty="0">
              <a:latin typeface="Times New Roman" panose="02020603050405020304" pitchFamily="18" charset="0"/>
              <a:ea typeface="Times New Roman" pitchFamily="18" charset="0"/>
              <a:cs typeface="Times New Roman" panose="02020603050405020304" pitchFamily="18" charset="0"/>
            </a:endParaRPr>
          </a:p>
          <a:p>
            <a:pPr lvl="0" algn="ctr" fontAlgn="base">
              <a:spcBef>
                <a:spcPct val="0"/>
              </a:spcBef>
              <a:spcAft>
                <a:spcPct val="0"/>
              </a:spcAft>
            </a:pPr>
            <a:endParaRPr lang="ru-RU" altLang="ru-RU" sz="120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7729" y="685656"/>
            <a:ext cx="6854505" cy="101566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pPr algn="ctr"/>
            <a:r>
              <a:rPr lang="ru-RU" sz="2400" b="1" dirty="0" smtClean="0">
                <a:solidFill>
                  <a:srgbClr val="FF0000"/>
                </a:solidFill>
                <a:latin typeface="Times New Roman" pitchFamily="18" charset="0"/>
                <a:ea typeface="Calibri" panose="020F0502020204030204" pitchFamily="34" charset="0"/>
                <a:cs typeface="Times New Roman" pitchFamily="18" charset="0"/>
              </a:rPr>
              <a:t>ЖАДЫНАМА</a:t>
            </a:r>
            <a:endParaRPr lang="ru-RU" sz="2400" b="1" dirty="0">
              <a:solidFill>
                <a:srgbClr val="FF0000"/>
              </a:solidFill>
              <a:latin typeface="Times New Roman" pitchFamily="18" charset="0"/>
              <a:ea typeface="Calibri" panose="020F0502020204030204" pitchFamily="34" charset="0"/>
              <a:cs typeface="Times New Roman" pitchFamily="18" charset="0"/>
            </a:endParaRPr>
          </a:p>
          <a:p>
            <a:pPr algn="ctr"/>
            <a:r>
              <a:rPr lang="ru-RU" b="1" dirty="0">
                <a:latin typeface="Times New Roman" pitchFamily="18" charset="0"/>
                <a:cs typeface="Times New Roman" pitchFamily="18" charset="0"/>
              </a:rPr>
              <a:t>«Эмоцияларыңызды басқаруды қалай үйренуге болады?» </a:t>
            </a:r>
            <a:endParaRPr lang="ru-RU" b="1" dirty="0" smtClean="0">
              <a:latin typeface="Times New Roman" pitchFamily="18" charset="0"/>
              <a:cs typeface="Times New Roman" pitchFamily="18" charset="0"/>
            </a:endParaRPr>
          </a:p>
          <a:p>
            <a:pPr algn="ctr"/>
            <a:r>
              <a:rPr lang="ru-RU" b="1" i="1" dirty="0">
                <a:latin typeface="Times New Roman" pitchFamily="18" charset="0"/>
                <a:cs typeface="Times New Roman" pitchFamily="18" charset="0"/>
              </a:rPr>
              <a:t>(оқушылар үшін)</a:t>
            </a:r>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16" y="58177"/>
            <a:ext cx="974838" cy="991193"/>
          </a:xfrm>
          <a:prstGeom prst="rect">
            <a:avLst/>
          </a:prstGeom>
        </p:spPr>
      </p:pic>
      <p:sp>
        <p:nvSpPr>
          <p:cNvPr id="11" name="Прямоугольник 10"/>
          <p:cNvSpPr/>
          <p:nvPr/>
        </p:nvSpPr>
        <p:spPr>
          <a:xfrm>
            <a:off x="1838737" y="1759387"/>
            <a:ext cx="4097915" cy="338554"/>
          </a:xfrm>
          <a:prstGeom prst="rect">
            <a:avLst/>
          </a:prstGeom>
        </p:spPr>
        <p:txBody>
          <a:bodyPr wrap="square">
            <a:spAutoFit/>
          </a:bodyPr>
          <a:lstStyle/>
          <a:p>
            <a:pPr algn="just"/>
            <a:r>
              <a:rPr lang="ru-RU" sz="1600" b="1" dirty="0" smtClean="0">
                <a:solidFill>
                  <a:srgbClr val="FF0000"/>
                </a:solidFill>
                <a:latin typeface="Segoe Print" pitchFamily="2" charset="0"/>
              </a:rPr>
              <a:t>Эмоцияны </a:t>
            </a:r>
            <a:r>
              <a:rPr lang="ru-RU" sz="1600" b="1" dirty="0">
                <a:solidFill>
                  <a:srgbClr val="FF0000"/>
                </a:solidFill>
                <a:latin typeface="Segoe Print" pitchFamily="2" charset="0"/>
              </a:rPr>
              <a:t>бақылау әдістері </a:t>
            </a:r>
          </a:p>
        </p:txBody>
      </p:sp>
      <p:sp>
        <p:nvSpPr>
          <p:cNvPr id="5" name="Прямоугольник 4"/>
          <p:cNvSpPr/>
          <p:nvPr/>
        </p:nvSpPr>
        <p:spPr>
          <a:xfrm>
            <a:off x="-10616" y="5826653"/>
            <a:ext cx="3874740" cy="2308324"/>
          </a:xfrm>
          <a:prstGeom prst="rect">
            <a:avLst/>
          </a:prstGeom>
        </p:spPr>
        <p:txBody>
          <a:bodyPr wrap="square">
            <a:spAutoFit/>
          </a:bodyPr>
          <a:lstStyle/>
          <a:p>
            <a:pPr algn="just"/>
            <a:r>
              <a:rPr lang="ru-RU" sz="1600" b="1" dirty="0" smtClean="0">
                <a:latin typeface="Segoe Print" pitchFamily="2" charset="0"/>
              </a:rPr>
              <a:t>Сезімдер </a:t>
            </a:r>
            <a:r>
              <a:rPr lang="ru-RU" sz="1600" b="1" dirty="0">
                <a:latin typeface="Segoe Print" pitchFamily="2" charset="0"/>
              </a:rPr>
              <a:t>туралы хабардар болу-өзіңізді қалай сезінетініңізді, дауыстап немесе өзіңізге қандай эмоцияларды сезінетініңізді талдаңыз. Сіздің реакцияңызды айыптамаңыз, оны қабылдаңыз және не болып жатқанына қалай жауап бергіңіз келетіні туралы ойланыңыз.</a:t>
            </a:r>
          </a:p>
        </p:txBody>
      </p:sp>
      <p:sp>
        <p:nvSpPr>
          <p:cNvPr id="9" name="Прямоугольник 8"/>
          <p:cNvSpPr/>
          <p:nvPr/>
        </p:nvSpPr>
        <p:spPr>
          <a:xfrm>
            <a:off x="3958234" y="6163014"/>
            <a:ext cx="2852936" cy="3539430"/>
          </a:xfrm>
          <a:prstGeom prst="rect">
            <a:avLst/>
          </a:prstGeom>
        </p:spPr>
        <p:txBody>
          <a:bodyPr wrap="square">
            <a:spAutoFit/>
          </a:bodyPr>
          <a:lstStyle/>
          <a:p>
            <a:pPr algn="just"/>
            <a:r>
              <a:rPr lang="ru-RU" sz="1600" b="1" dirty="0" smtClean="0">
                <a:latin typeface="Segoe Print" pitchFamily="2" charset="0"/>
              </a:rPr>
              <a:t>Эмоцияларды </a:t>
            </a:r>
            <a:r>
              <a:rPr lang="ru-RU" sz="1600" b="1" dirty="0">
                <a:latin typeface="Segoe Print" pitchFamily="2" charset="0"/>
              </a:rPr>
              <a:t>жазу-ойларды қағазға түсіру (фрирайтинг) сіздің басыңыздан артық нәрсені алып тастауға мүмкіндік береді. Ашық, қорықпай және ұятсыз, өзіңізді қалай сезінетініңізді жазыңыз. Бұл жазбаларды кейінірек өртеуге болады, бұл да психикалық жеңілдікке ықпал етеді.</a:t>
            </a:r>
          </a:p>
        </p:txBody>
      </p:sp>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8095" y="4056328"/>
            <a:ext cx="1723508" cy="1723508"/>
          </a:xfrm>
          <a:prstGeom prst="rect">
            <a:avLst/>
          </a:prstGeom>
        </p:spPr>
      </p:pic>
      <p:pic>
        <p:nvPicPr>
          <p:cNvPr id="8" name="Рисунок 7"/>
          <p:cNvPicPr>
            <a:picLocks noChangeAspect="1"/>
          </p:cNvPicPr>
          <p:nvPr/>
        </p:nvPicPr>
        <p:blipFill>
          <a:blip r:embed="rId5">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4162833" y="1725650"/>
            <a:ext cx="2302661" cy="2302661"/>
          </a:xfrm>
          <a:prstGeom prst="rect">
            <a:avLst/>
          </a:prstGeom>
        </p:spPr>
      </p:pic>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797" y="7932729"/>
            <a:ext cx="3151187"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58583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4889</TotalTime>
  <Words>326</Words>
  <Application>Microsoft Office PowerPoint</Application>
  <PresentationFormat>Лист A4 (210x297 мм)</PresentationFormat>
  <Paragraphs>19</Paragraphs>
  <Slides>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Arial</vt:lpstr>
      <vt:lpstr>Calibri</vt:lpstr>
      <vt:lpstr>Calibri Light</vt:lpstr>
      <vt:lpstr>Segoe Print</vt:lpstr>
      <vt:lpstr>Times New Roman</vt:lpstr>
      <vt:lpstr>Тема Office</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470</cp:revision>
  <dcterms:created xsi:type="dcterms:W3CDTF">2019-10-21T11:18:40Z</dcterms:created>
  <dcterms:modified xsi:type="dcterms:W3CDTF">2024-04-25T04:32:31Z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232693</vt:lpwstr>
  </property>
  <property fmtid="{D5CDD505-2E9C-101B-9397-08002B2CF9AE}" name="NXPowerLiteSettings" pid="3">
    <vt:lpwstr>F7000400038000</vt:lpwstr>
  </property>
  <property fmtid="{D5CDD505-2E9C-101B-9397-08002B2CF9AE}" name="NXPowerLiteVersion" pid="4">
    <vt:lpwstr>S10.2.0</vt:lpwstr>
  </property>
</Properties>
</file>