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4"/>
  </p:notesMasterIdLst>
  <p:handoutMasterIdLst>
    <p:handoutMasterId r:id="rId5"/>
  </p:handoutMasterIdLst>
  <p:sldIdLst>
    <p:sldId id="258" r:id="rId2"/>
    <p:sldId id="271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24EC6"/>
    <a:srgbClr val="23CBDD"/>
    <a:srgbClr val="2857EE"/>
    <a:srgbClr val="FF99FF"/>
    <a:srgbClr val="EAEA2E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>
        <p:scale>
          <a:sx n="80" d="100"/>
          <a:sy n="80" d="100"/>
        </p:scale>
        <p:origin x="-3318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07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0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6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33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09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61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0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5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3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20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16325" y="1531671"/>
            <a:ext cx="98906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" y="27477"/>
            <a:ext cx="1090985" cy="11091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46934" y="21187"/>
            <a:ext cx="58469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КГУ «РЕГИОНАЛЬНЫЙ ЦЕНТР ПСИХОЛОГИЧЕСКОЙ ПОДДЕРЖКИ </a:t>
            </a:r>
            <a:endParaRPr lang="ru-RU" altLang="ru-RU" sz="1050" dirty="0">
              <a:latin typeface="Segoe Print" pitchFamily="2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5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521298"/>
            <a:ext cx="3302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Догадаться о том, что ребенок стал жертвой психологического насилия можно по следующим особенностям поведения: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8443" y="751856"/>
            <a:ext cx="4335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ПАМЯТКА </a:t>
            </a:r>
          </a:p>
          <a:p>
            <a:pPr algn="ctr"/>
            <a:r>
              <a:rPr lang="ru-RU" sz="1400" b="1" dirty="0" smtClean="0">
                <a:latin typeface="Segoe Script" pitchFamily="66" charset="0"/>
              </a:rPr>
              <a:t>«Признаки психологического насилия »</a:t>
            </a:r>
            <a:endParaRPr lang="ru-RU" sz="1400" b="1" dirty="0">
              <a:latin typeface="Segoe Script" pitchFamily="66" charset="0"/>
            </a:endParaRPr>
          </a:p>
          <a:p>
            <a:pPr algn="ctr"/>
            <a:r>
              <a:rPr lang="ru-RU" sz="1400" b="1" dirty="0">
                <a:latin typeface="Segoe Script" pitchFamily="66" charset="0"/>
              </a:rPr>
              <a:t>(</a:t>
            </a:r>
            <a:r>
              <a:rPr lang="ru-RU" sz="1400" b="1" dirty="0" smtClean="0">
                <a:latin typeface="Segoe Script" pitchFamily="66" charset="0"/>
              </a:rPr>
              <a:t>для родителей  и педагогов)</a:t>
            </a:r>
            <a:endParaRPr lang="ru-RU" sz="1400" b="1" dirty="0">
              <a:latin typeface="Segoe Script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0" y="8569662"/>
            <a:ext cx="2239122" cy="118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utoShape 9" descr="https://studfile.net/html/2706/1245/html_cVOy71W059._xWR/htmlconvd-0qKv6D_html_a69fce51c8d8a33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2995156" y="2758783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3851" y="2783214"/>
            <a:ext cx="3434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У ребенка появляется тревожность,</a:t>
            </a:r>
          </a:p>
          <a:p>
            <a:r>
              <a:rPr lang="ru-RU" sz="1400" b="1" dirty="0" smtClean="0">
                <a:latin typeface="Book Antiqua" pitchFamily="18" charset="0"/>
              </a:rPr>
              <a:t>излишнее беспокойство; 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46261" y="3458834"/>
            <a:ext cx="2042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</a:rPr>
              <a:t>Нарушается аппетит; </a:t>
            </a:r>
            <a:endParaRPr lang="ru-RU" sz="1400" b="1" dirty="0">
              <a:latin typeface="Book Antiqua" pitchFamily="18" charset="0"/>
            </a:endParaRPr>
          </a:p>
          <a:p>
            <a:pPr algn="ctr"/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35224" y="3962067"/>
            <a:ext cx="3317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Book Antiqua" pitchFamily="18" charset="0"/>
              </a:rPr>
              <a:t>С</a:t>
            </a:r>
            <a:r>
              <a:rPr lang="ru-RU" sz="1400" b="1" dirty="0" smtClean="0">
                <a:latin typeface="Book Antiqua" pitchFamily="18" charset="0"/>
              </a:rPr>
              <a:t>остояние </a:t>
            </a:r>
            <a:r>
              <a:rPr lang="ru-RU" sz="1400" b="1" dirty="0">
                <a:latin typeface="Book Antiqua" pitchFamily="18" charset="0"/>
              </a:rPr>
              <a:t>кажется подавленным; </a:t>
            </a:r>
          </a:p>
          <a:p>
            <a:pPr algn="ctr"/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33" name="Солнце 32"/>
          <p:cNvSpPr/>
          <p:nvPr/>
        </p:nvSpPr>
        <p:spPr>
          <a:xfrm rot="533198">
            <a:off x="2996600" y="3355870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олнце 33"/>
          <p:cNvSpPr/>
          <p:nvPr/>
        </p:nvSpPr>
        <p:spPr>
          <a:xfrm rot="611609">
            <a:off x="2987653" y="3937636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олнце 34"/>
          <p:cNvSpPr/>
          <p:nvPr/>
        </p:nvSpPr>
        <p:spPr>
          <a:xfrm rot="551722">
            <a:off x="2987653" y="4510848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82110" y="4637687"/>
            <a:ext cx="2287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</a:rPr>
              <a:t>Самооценка </a:t>
            </a:r>
            <a:r>
              <a:rPr lang="ru-RU" sz="1400" b="1" dirty="0">
                <a:latin typeface="Book Antiqua" pitchFamily="18" charset="0"/>
              </a:rPr>
              <a:t>снижается; </a:t>
            </a:r>
          </a:p>
          <a:p>
            <a:pPr algn="ctr"/>
            <a:endParaRPr lang="ru-RU" sz="1400" b="1" dirty="0">
              <a:latin typeface="Book Antiqua" pitchFamily="18" charset="0"/>
            </a:endParaRPr>
          </a:p>
          <a:p>
            <a:pPr algn="ctr"/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37" name="Солнце 36"/>
          <p:cNvSpPr/>
          <p:nvPr/>
        </p:nvSpPr>
        <p:spPr>
          <a:xfrm>
            <a:off x="155575" y="5205918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9530" y="5110411"/>
            <a:ext cx="297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Несовершеннолетний </a:t>
            </a:r>
            <a:r>
              <a:rPr lang="ru-RU" sz="1400" b="1" dirty="0">
                <a:latin typeface="Book Antiqua" pitchFamily="18" charset="0"/>
              </a:rPr>
              <a:t>избегает сверстников, взрослых людей, стремится уединиться;  </a:t>
            </a:r>
          </a:p>
        </p:txBody>
      </p:sp>
      <p:sp>
        <p:nvSpPr>
          <p:cNvPr id="39" name="Солнце 38"/>
          <p:cNvSpPr/>
          <p:nvPr/>
        </p:nvSpPr>
        <p:spPr>
          <a:xfrm>
            <a:off x="175040" y="6110557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25857" y="6015117"/>
            <a:ext cx="2975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Иногда </a:t>
            </a:r>
            <a:r>
              <a:rPr lang="ru-RU" sz="1400" b="1" dirty="0">
                <a:latin typeface="Book Antiqua" pitchFamily="18" charset="0"/>
              </a:rPr>
              <a:t>из-за психологического насилия у ребенка появляется такая черта характера, </a:t>
            </a:r>
            <a:endParaRPr lang="ru-RU" sz="1400" b="1" dirty="0" smtClean="0">
              <a:latin typeface="Book Antiqua" pitchFamily="18" charset="0"/>
            </a:endParaRPr>
          </a:p>
          <a:p>
            <a:r>
              <a:rPr lang="ru-RU" sz="1400" b="1" dirty="0" smtClean="0">
                <a:latin typeface="Book Antiqua" pitchFamily="18" charset="0"/>
              </a:rPr>
              <a:t>как </a:t>
            </a:r>
            <a:r>
              <a:rPr lang="ru-RU" sz="1400" b="1" dirty="0">
                <a:latin typeface="Book Antiqua" pitchFamily="18" charset="0"/>
              </a:rPr>
              <a:t>агрессивность; </a:t>
            </a:r>
          </a:p>
        </p:txBody>
      </p:sp>
      <p:sp>
        <p:nvSpPr>
          <p:cNvPr id="41" name="Солнце 40"/>
          <p:cNvSpPr/>
          <p:nvPr/>
        </p:nvSpPr>
        <p:spPr>
          <a:xfrm>
            <a:off x="238903" y="6969224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36196" y="6969224"/>
            <a:ext cx="29750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Из-за </a:t>
            </a:r>
            <a:r>
              <a:rPr lang="ru-RU" sz="1400" b="1" dirty="0">
                <a:latin typeface="Book Antiqua" pitchFamily="18" charset="0"/>
              </a:rPr>
              <a:t>отрицательных эмоций нарушается сон; </a:t>
            </a:r>
            <a:endParaRPr lang="ru-RU" sz="1400" b="1" dirty="0" smtClean="0">
              <a:latin typeface="Book Antiqua" pitchFamily="18" charset="0"/>
            </a:endParaRPr>
          </a:p>
          <a:p>
            <a:endParaRPr lang="ru-RU" sz="1400" b="1" dirty="0">
              <a:latin typeface="Book Antiqua" pitchFamily="18" charset="0"/>
            </a:endParaRPr>
          </a:p>
          <a:p>
            <a:r>
              <a:rPr lang="ru-RU" sz="1400" b="1" dirty="0">
                <a:latin typeface="Book Antiqua" pitchFamily="18" charset="0"/>
              </a:rPr>
              <a:t>Р</a:t>
            </a:r>
            <a:r>
              <a:rPr lang="ru-RU" sz="1400" b="1" dirty="0" smtClean="0">
                <a:latin typeface="Book Antiqua" pitchFamily="18" charset="0"/>
              </a:rPr>
              <a:t>ебенок </a:t>
            </a:r>
            <a:r>
              <a:rPr lang="ru-RU" sz="1400" b="1" dirty="0">
                <a:latin typeface="Book Antiqua" pitchFamily="18" charset="0"/>
              </a:rPr>
              <a:t>начинает меньше внимания уделять учебе, получает плохие оценки  </a:t>
            </a:r>
            <a:endParaRPr lang="ru-RU" sz="1400" b="1" dirty="0" smtClean="0">
              <a:latin typeface="Book Antiqua" pitchFamily="18" charset="0"/>
            </a:endParaRPr>
          </a:p>
          <a:p>
            <a:r>
              <a:rPr lang="ru-RU" sz="1400" b="1" dirty="0" smtClean="0">
                <a:latin typeface="Book Antiqua" pitchFamily="18" charset="0"/>
              </a:rPr>
              <a:t>в </a:t>
            </a:r>
            <a:r>
              <a:rPr lang="ru-RU" sz="1400" b="1" dirty="0">
                <a:latin typeface="Book Antiqua" pitchFamily="18" charset="0"/>
              </a:rPr>
              <a:t>школе;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83132" y="8134901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Book Antiqua" pitchFamily="18" charset="0"/>
              </a:rPr>
              <a:t>П</a:t>
            </a:r>
            <a:r>
              <a:rPr lang="ru-RU" sz="1400" b="1" dirty="0" smtClean="0">
                <a:latin typeface="Book Antiqua" pitchFamily="18" charset="0"/>
              </a:rPr>
              <a:t>остоянные </a:t>
            </a:r>
            <a:r>
              <a:rPr lang="ru-RU" sz="1400" b="1" dirty="0">
                <a:latin typeface="Book Antiqua" pitchFamily="18" charset="0"/>
              </a:rPr>
              <a:t>угрозы, оскорбления, издевательства со стороны сверстников или взрослых приводят к </a:t>
            </a:r>
            <a:r>
              <a:rPr lang="ru-RU" sz="1400" b="1" dirty="0" smtClean="0">
                <a:latin typeface="Book Antiqua" pitchFamily="18" charset="0"/>
              </a:rPr>
              <a:t>плачевным последствиям.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44" name="Солнце 43"/>
          <p:cNvSpPr/>
          <p:nvPr/>
        </p:nvSpPr>
        <p:spPr>
          <a:xfrm>
            <a:off x="3032270" y="8196552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06366" y="9083792"/>
            <a:ext cx="4351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Segoe Script" pitchFamily="66" charset="0"/>
              </a:rPr>
              <a:t>Психологическое насилие вызывает серьезные проблемы со </a:t>
            </a:r>
            <a:r>
              <a:rPr lang="ru-RU" sz="1600" b="1" dirty="0">
                <a:solidFill>
                  <a:srgbClr val="FF0000"/>
                </a:solidFill>
                <a:latin typeface="Segoe Script" pitchFamily="66" charset="0"/>
              </a:rPr>
              <a:t>здоровьем. </a:t>
            </a:r>
            <a:endParaRPr lang="ru-RU" sz="1600" b="1" dirty="0" smtClean="0">
              <a:solidFill>
                <a:srgbClr val="FF0000"/>
              </a:solidFill>
              <a:latin typeface="Segoe Script" pitchFamily="66" charset="0"/>
            </a:endParaRPr>
          </a:p>
        </p:txBody>
      </p:sp>
      <p:pic>
        <p:nvPicPr>
          <p:cNvPr id="1026" name="Picture 2" descr="https://kz.otyrar.kz/wp-content/uploads/2021/01/turmystagy-zorlyq-zombylyq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" y="2737554"/>
            <a:ext cx="2966722" cy="2223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углом вверх 22"/>
          <p:cNvSpPr/>
          <p:nvPr/>
        </p:nvSpPr>
        <p:spPr>
          <a:xfrm rot="10800000" flipH="1">
            <a:off x="2972848" y="1640632"/>
            <a:ext cx="853461" cy="1142582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61" y="1372792"/>
            <a:ext cx="2972743" cy="144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61" y="4960670"/>
            <a:ext cx="2202939" cy="182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85" y="6701999"/>
            <a:ext cx="2390908" cy="157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олнце 31"/>
          <p:cNvSpPr/>
          <p:nvPr/>
        </p:nvSpPr>
        <p:spPr>
          <a:xfrm>
            <a:off x="249242" y="7516875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17036" y="1529635"/>
            <a:ext cx="9929873" cy="687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12"/>
            <a:ext cx="1090985" cy="11091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36712" y="39213"/>
            <a:ext cx="61576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 smtClean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ҚОСТАНАЙ </a:t>
            </a:r>
            <a:r>
              <a:rPr lang="kk-KZ" altLang="ru-RU" sz="1050" b="1" dirty="0"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0927" y="1521298"/>
            <a:ext cx="3302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Баланың </a:t>
            </a:r>
            <a:r>
              <a:rPr lang="ru-RU" sz="1400" b="1" i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психологиялық зорлық-зомбылықтың құрбаны болғанын келесі мінез-құлық ерекшеліктері бойынша болжауға болады:</a:t>
            </a:r>
            <a:endParaRPr lang="ru-RU" sz="1400" b="1" i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0762" y="603351"/>
            <a:ext cx="5132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ЖАДЫНАМА 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  <a:p>
            <a:pPr algn="ctr"/>
            <a:r>
              <a:rPr lang="ru-RU" sz="1400" b="1" dirty="0" smtClean="0">
                <a:latin typeface="Segoe Script" pitchFamily="66" charset="0"/>
              </a:rPr>
              <a:t>«Психологиялық </a:t>
            </a:r>
            <a:r>
              <a:rPr lang="ru-RU" sz="1400" b="1" dirty="0">
                <a:latin typeface="Segoe Script" pitchFamily="66" charset="0"/>
              </a:rPr>
              <a:t>зорлық-зомбылық </a:t>
            </a:r>
            <a:r>
              <a:rPr lang="ru-RU" sz="1400" b="1" dirty="0" smtClean="0">
                <a:latin typeface="Segoe Script" pitchFamily="66" charset="0"/>
              </a:rPr>
              <a:t>белгілері»</a:t>
            </a:r>
            <a:endParaRPr lang="ru-RU" sz="1400" b="1" dirty="0">
              <a:latin typeface="Segoe Script" pitchFamily="66" charset="0"/>
            </a:endParaRPr>
          </a:p>
          <a:p>
            <a:pPr algn="ctr"/>
            <a:r>
              <a:rPr lang="ru-RU" sz="1400" b="1" dirty="0" smtClean="0">
                <a:latin typeface="Segoe Script" pitchFamily="66" charset="0"/>
              </a:rPr>
              <a:t>(</a:t>
            </a:r>
            <a:r>
              <a:rPr lang="ru-RU" sz="1400" b="1" dirty="0" smtClean="0">
                <a:latin typeface="Segoe Script" pitchFamily="66" charset="0"/>
              </a:rPr>
              <a:t>ата-аналар</a:t>
            </a:r>
            <a:r>
              <a:rPr lang="ru-RU" sz="1400" b="1" dirty="0" smtClean="0">
                <a:latin typeface="Segoe Script" pitchFamily="66" charset="0"/>
              </a:rPr>
              <a:t> мен </a:t>
            </a:r>
            <a:r>
              <a:rPr lang="ru-RU" sz="1400" b="1" dirty="0" smtClean="0">
                <a:latin typeface="Segoe Script" pitchFamily="66" charset="0"/>
              </a:rPr>
              <a:t>мұғалімдерге</a:t>
            </a:r>
            <a:r>
              <a:rPr lang="ru-RU" sz="1400" b="1" dirty="0" smtClean="0">
                <a:latin typeface="Segoe Script" pitchFamily="66" charset="0"/>
              </a:rPr>
              <a:t> </a:t>
            </a:r>
            <a:r>
              <a:rPr lang="ru-RU" sz="1400" b="1" dirty="0" smtClean="0">
                <a:latin typeface="Segoe Script" pitchFamily="66" charset="0"/>
              </a:rPr>
              <a:t>арналған</a:t>
            </a:r>
            <a:r>
              <a:rPr lang="ru-RU" sz="1400" b="1" dirty="0" smtClean="0">
                <a:latin typeface="Segoe Script" pitchFamily="66" charset="0"/>
              </a:rPr>
              <a:t>)</a:t>
            </a:r>
            <a:endParaRPr lang="ru-RU" sz="1400" b="1" dirty="0">
              <a:latin typeface="Segoe Script" pitchFamily="66" charset="0"/>
            </a:endParaRPr>
          </a:p>
        </p:txBody>
      </p:sp>
      <p:sp>
        <p:nvSpPr>
          <p:cNvPr id="14" name="AutoShape 9" descr="https://studfile.net/html/2706/1245/html_cVOy71W059._xWR/htmlconvd-0qKv6D_html_a69fce51c8d8a33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2995156" y="2758783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3851" y="2783214"/>
            <a:ext cx="3434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Бала </a:t>
            </a:r>
            <a:r>
              <a:rPr lang="ru-RU" sz="1400" b="1" dirty="0" smtClean="0">
                <a:latin typeface="Book Antiqua" pitchFamily="18" charset="0"/>
              </a:rPr>
              <a:t>мазасыз</a:t>
            </a:r>
            <a:r>
              <a:rPr lang="ru-RU" sz="1400" b="1" dirty="0" smtClean="0">
                <a:latin typeface="Book Antiqua" pitchFamily="18" charset="0"/>
              </a:rPr>
              <a:t>, </a:t>
            </a:r>
            <a:r>
              <a:rPr lang="ru-RU" sz="1400" b="1" dirty="0" smtClean="0">
                <a:latin typeface="Book Antiqua" pitchFamily="18" charset="0"/>
              </a:rPr>
              <a:t>уайымшыл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болады</a:t>
            </a:r>
            <a:r>
              <a:rPr lang="ru-RU" sz="1400" b="1" dirty="0" smtClean="0">
                <a:latin typeface="Book Antiqua" pitchFamily="18" charset="0"/>
              </a:rPr>
              <a:t>;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22932" y="3449695"/>
            <a:ext cx="223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Тәбеті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бұзылады; </a:t>
            </a:r>
          </a:p>
          <a:p>
            <a:pPr algn="ctr"/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35224" y="3962067"/>
            <a:ext cx="3317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</a:rPr>
              <a:t>Мінез-құлқы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өзгеріп</a:t>
            </a:r>
            <a:r>
              <a:rPr lang="ru-RU" sz="1400" b="1" dirty="0" smtClean="0">
                <a:latin typeface="Book Antiqua" pitchFamily="18" charset="0"/>
              </a:rPr>
              <a:t>, </a:t>
            </a:r>
            <a:r>
              <a:rPr lang="ru-RU" sz="1400" b="1" dirty="0" smtClean="0">
                <a:latin typeface="Book Antiqua" pitchFamily="18" charset="0"/>
              </a:rPr>
              <a:t>нашарлайды</a:t>
            </a:r>
            <a:r>
              <a:rPr lang="ru-RU" sz="1400" b="1" dirty="0" smtClean="0">
                <a:latin typeface="Book Antiqua" pitchFamily="18" charset="0"/>
              </a:rPr>
              <a:t>; </a:t>
            </a:r>
            <a:endParaRPr lang="ru-RU" sz="1400" b="1" dirty="0">
              <a:latin typeface="Book Antiqua" pitchFamily="18" charset="0"/>
            </a:endParaRPr>
          </a:p>
          <a:p>
            <a:pPr algn="ctr"/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33" name="Солнце 32"/>
          <p:cNvSpPr/>
          <p:nvPr/>
        </p:nvSpPr>
        <p:spPr>
          <a:xfrm rot="533198">
            <a:off x="2996600" y="3355870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олнце 33"/>
          <p:cNvSpPr/>
          <p:nvPr/>
        </p:nvSpPr>
        <p:spPr>
          <a:xfrm rot="611609">
            <a:off x="2987653" y="3937636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олнце 34"/>
          <p:cNvSpPr/>
          <p:nvPr/>
        </p:nvSpPr>
        <p:spPr>
          <a:xfrm rot="551722">
            <a:off x="2987653" y="4510848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82110" y="4541657"/>
            <a:ext cx="291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</a:rPr>
              <a:t>Өзін-өзі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бағалауы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төмендейді; </a:t>
            </a:r>
          </a:p>
          <a:p>
            <a:pPr algn="ctr"/>
            <a:endParaRPr lang="ru-RU" sz="1400" b="1" dirty="0">
              <a:latin typeface="Book Antiqua" pitchFamily="18" charset="0"/>
            </a:endParaRPr>
          </a:p>
          <a:p>
            <a:pPr algn="ctr"/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37" name="Солнце 36"/>
          <p:cNvSpPr/>
          <p:nvPr/>
        </p:nvSpPr>
        <p:spPr>
          <a:xfrm>
            <a:off x="155575" y="5205918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61994" y="5110411"/>
            <a:ext cx="297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Жасөспірім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құрдастарынан</a:t>
            </a:r>
            <a:r>
              <a:rPr lang="ru-RU" sz="1400" b="1" dirty="0">
                <a:latin typeface="Book Antiqua" pitchFamily="18" charset="0"/>
              </a:rPr>
              <a:t>, ересектерден аулақ болады, </a:t>
            </a:r>
            <a:r>
              <a:rPr lang="ru-RU" sz="1400" b="1" dirty="0" smtClean="0">
                <a:latin typeface="Book Antiqua" pitchFamily="18" charset="0"/>
              </a:rPr>
              <a:t>жалғыз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қалуға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тырысады</a:t>
            </a:r>
            <a:r>
              <a:rPr lang="ru-RU" sz="1400" b="1" dirty="0">
                <a:latin typeface="Book Antiqua" pitchFamily="18" charset="0"/>
              </a:rPr>
              <a:t>;</a:t>
            </a:r>
          </a:p>
        </p:txBody>
      </p:sp>
      <p:sp>
        <p:nvSpPr>
          <p:cNvPr id="39" name="Солнце 38"/>
          <p:cNvSpPr/>
          <p:nvPr/>
        </p:nvSpPr>
        <p:spPr>
          <a:xfrm>
            <a:off x="175040" y="6110557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25856" y="6110557"/>
            <a:ext cx="2975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Кейде </a:t>
            </a:r>
            <a:r>
              <a:rPr lang="ru-RU" sz="1400" b="1" dirty="0">
                <a:latin typeface="Book Antiqua" pitchFamily="18" charset="0"/>
              </a:rPr>
              <a:t>психологиялық</a:t>
            </a:r>
            <a:r>
              <a:rPr lang="ru-RU" sz="1400" b="1" dirty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зорлық-зомбылық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әсерінен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балада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>
                <a:latin typeface="Book Antiqua" pitchFamily="18" charset="0"/>
              </a:rPr>
              <a:t>агрессивтілік</a:t>
            </a:r>
            <a:r>
              <a:rPr lang="ru-RU" sz="1400" b="1" dirty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пайда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болады</a:t>
            </a:r>
            <a:r>
              <a:rPr lang="ru-RU" sz="1400" b="1" dirty="0" smtClean="0">
                <a:latin typeface="Book Antiqua" pitchFamily="18" charset="0"/>
              </a:rPr>
              <a:t>;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41" name="Солнце 40"/>
          <p:cNvSpPr/>
          <p:nvPr/>
        </p:nvSpPr>
        <p:spPr>
          <a:xfrm>
            <a:off x="238903" y="6969224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009" y="7082549"/>
            <a:ext cx="32095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Теріс </a:t>
            </a:r>
            <a:r>
              <a:rPr lang="ru-RU" sz="1400" b="1" dirty="0">
                <a:latin typeface="Book Antiqua" pitchFamily="18" charset="0"/>
              </a:rPr>
              <a:t>эмоцияларға байланысты ұйқы бұзылады</a:t>
            </a:r>
            <a:r>
              <a:rPr lang="ru-RU" sz="1400" b="1" dirty="0" smtClean="0">
                <a:latin typeface="Book Antiqua" pitchFamily="18" charset="0"/>
              </a:rPr>
              <a:t>;</a:t>
            </a:r>
          </a:p>
          <a:p>
            <a:endParaRPr lang="ru-RU" sz="1400" b="1" dirty="0" smtClean="0">
              <a:latin typeface="Book Antiqua" pitchFamily="18" charset="0"/>
            </a:endParaRPr>
          </a:p>
          <a:p>
            <a:r>
              <a:rPr lang="ru-RU" sz="1400" b="1" dirty="0">
                <a:latin typeface="Book Antiqua" pitchFamily="18" charset="0"/>
              </a:rPr>
              <a:t>Б</a:t>
            </a:r>
            <a:r>
              <a:rPr lang="ru-RU" sz="1400" b="1" dirty="0" smtClean="0">
                <a:latin typeface="Book Antiqua" pitchFamily="18" charset="0"/>
              </a:rPr>
              <a:t>ала </a:t>
            </a:r>
            <a:r>
              <a:rPr lang="ru-RU" sz="1400" b="1" dirty="0">
                <a:latin typeface="Book Antiqua" pitchFamily="18" charset="0"/>
              </a:rPr>
              <a:t>оқуға аз көңіл </a:t>
            </a:r>
            <a:r>
              <a:rPr lang="ru-RU" sz="1400" b="1" dirty="0" smtClean="0">
                <a:latin typeface="Book Antiqua" pitchFamily="18" charset="0"/>
              </a:rPr>
              <a:t>бөле </a:t>
            </a:r>
            <a:r>
              <a:rPr lang="ru-RU" sz="1400" b="1" dirty="0" smtClean="0">
                <a:latin typeface="Book Antiqua" pitchFamily="18" charset="0"/>
              </a:rPr>
              <a:t>бастайды</a:t>
            </a:r>
            <a:r>
              <a:rPr lang="ru-RU" sz="1400" b="1" dirty="0" smtClean="0">
                <a:latin typeface="Book Antiqua" pitchFamily="18" charset="0"/>
              </a:rPr>
              <a:t>, </a:t>
            </a:r>
            <a:r>
              <a:rPr lang="ru-RU" sz="1400" b="1" dirty="0" smtClean="0">
                <a:latin typeface="Book Antiqua" pitchFamily="18" charset="0"/>
              </a:rPr>
              <a:t>бағалары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нашарлайды</a:t>
            </a:r>
            <a:r>
              <a:rPr lang="ru-RU" sz="1400" b="1" dirty="0" smtClean="0">
                <a:latin typeface="Book Antiqua" pitchFamily="18" charset="0"/>
              </a:rPr>
              <a:t>;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83132" y="8134901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Book Antiqua" pitchFamily="18" charset="0"/>
              </a:rPr>
              <a:t>Үнемі </a:t>
            </a:r>
            <a:r>
              <a:rPr lang="ru-RU" sz="1400" b="1" dirty="0">
                <a:latin typeface="Book Antiqua" pitchFamily="18" charset="0"/>
              </a:rPr>
              <a:t>қорқыту, қорлау, құрдастарының немесе </a:t>
            </a:r>
            <a:r>
              <a:rPr lang="ru-RU" sz="1400" b="1" dirty="0">
                <a:latin typeface="Book Antiqua" pitchFamily="18" charset="0"/>
              </a:rPr>
              <a:t>ересектердің</a:t>
            </a:r>
            <a:r>
              <a:rPr lang="ru-RU" sz="1400" b="1" dirty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қорлауы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қайғылы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оқиғаларға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әкелуі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r>
              <a:rPr lang="ru-RU" sz="1400" b="1" dirty="0" smtClean="0">
                <a:latin typeface="Book Antiqua" pitchFamily="18" charset="0"/>
              </a:rPr>
              <a:t>мүмкін</a:t>
            </a:r>
            <a:r>
              <a:rPr lang="ru-RU" sz="1400" b="1" dirty="0" smtClean="0">
                <a:latin typeface="Book Antiqua" pitchFamily="18" charset="0"/>
              </a:rPr>
              <a:t>. 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44" name="Солнце 43"/>
          <p:cNvSpPr/>
          <p:nvPr/>
        </p:nvSpPr>
        <p:spPr>
          <a:xfrm>
            <a:off x="3032270" y="8196552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06366" y="9009560"/>
            <a:ext cx="435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Segoe Script" pitchFamily="66" charset="0"/>
              </a:rPr>
              <a:t>Психологиялық </a:t>
            </a:r>
            <a:r>
              <a:rPr lang="ru-RU" sz="1600" b="1" dirty="0">
                <a:solidFill>
                  <a:srgbClr val="FF0000"/>
                </a:solidFill>
                <a:latin typeface="Segoe Script" pitchFamily="66" charset="0"/>
              </a:rPr>
              <a:t>зорлық-зомбылық денсаулыққа елеулі </a:t>
            </a:r>
            <a:r>
              <a:rPr lang="ru-RU" sz="1600" b="1" dirty="0">
                <a:solidFill>
                  <a:srgbClr val="FF0000"/>
                </a:solidFill>
                <a:latin typeface="Segoe Script" pitchFamily="66" charset="0"/>
              </a:rPr>
              <a:t>проблемалар</a:t>
            </a:r>
            <a:r>
              <a:rPr lang="ru-RU" sz="1600" b="1" dirty="0">
                <a:solidFill>
                  <a:srgbClr val="FF0000"/>
                </a:solidFill>
                <a:latin typeface="Segoe Script" pitchFamily="66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Segoe Script" pitchFamily="66" charset="0"/>
              </a:rPr>
              <a:t>әкеледі</a:t>
            </a:r>
            <a:r>
              <a:rPr lang="ru-RU" sz="1600" b="1" dirty="0" smtClean="0">
                <a:solidFill>
                  <a:srgbClr val="FF0000"/>
                </a:solidFill>
                <a:latin typeface="Segoe Script" pitchFamily="66" charset="0"/>
              </a:rPr>
              <a:t>. </a:t>
            </a:r>
            <a:endParaRPr lang="ru-RU" sz="1600" b="1" dirty="0" smtClean="0">
              <a:solidFill>
                <a:srgbClr val="FF0000"/>
              </a:solidFill>
              <a:latin typeface="Segoe Script" pitchFamily="66" charset="0"/>
            </a:endParaRPr>
          </a:p>
        </p:txBody>
      </p:sp>
      <p:pic>
        <p:nvPicPr>
          <p:cNvPr id="1026" name="Picture 2" descr="https://kz.otyrar.kz/wp-content/uploads/2021/01/turmystagy-zorlyq-zombylyq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" y="2860081"/>
            <a:ext cx="2856296" cy="207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углом вверх 22"/>
          <p:cNvSpPr/>
          <p:nvPr/>
        </p:nvSpPr>
        <p:spPr>
          <a:xfrm rot="10800000" flipH="1">
            <a:off x="2943036" y="1548395"/>
            <a:ext cx="757885" cy="1142451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61" y="1372792"/>
            <a:ext cx="2972743" cy="144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95" y="4915207"/>
            <a:ext cx="2202939" cy="182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47" y="6657302"/>
            <a:ext cx="2390908" cy="157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" y="8314247"/>
            <a:ext cx="2840335" cy="171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олнце 31"/>
          <p:cNvSpPr/>
          <p:nvPr/>
        </p:nvSpPr>
        <p:spPr>
          <a:xfrm>
            <a:off x="283451" y="7687280"/>
            <a:ext cx="486954" cy="547651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0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243</Words>
  <Application>Microsoft Office PowerPoint</Application>
  <PresentationFormat>Лист A4 (210x297 мм)</PresentationFormat>
  <Paragraphs>36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385</cp:revision>
  <dcterms:created xsi:type="dcterms:W3CDTF">2019-10-21T11:18:40Z</dcterms:created>
  <dcterms:modified xsi:type="dcterms:W3CDTF">2022-05-24T06:27:20Z</dcterms:modified>
</cp:coreProperties>
</file>