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2--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1"/>
  </p:sldMasterIdLst>
  <p:handoutMasterIdLst>
    <p:handoutMasterId r:id="rId2"/>
  </p:handoutMasterIdLst>
  <p:sldIdLst>
    <p:sldId id="256" r:id="rId3"/>
    <p:sldId id="257" r:id="rId4"/>
  </p:sldIdLst>
  <p:sldSz cx="6858000" cy="9906000" type="A4"/>
  <p:notesSz cx="9928225" cy="6797675"/>
  <p:custDataLst>
    <p:tags r:id="rId5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33"/>
    <a:srgbClr val="0000FF"/>
    <a:srgbClr val="6600CC"/>
    <a:srgbClr val="CC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372" autoAdjust="0"/>
  </p:normalViewPr>
  <p:slideViewPr>
    <p:cSldViewPr>
      <p:cViewPr varScale="1">
        <p:scale>
          <a:sx n="65" d="100"/>
          <a:sy n="65" d="100"/>
        </p:scale>
        <p:origin x="-2184" y="-10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1" d="100"/>
          <a:sy n="1" d="100"/>
        </p:scale>
        <p:origin x="0" y="0"/>
      </p:cViewPr>
    </p:cSldViewPr>
  </p:notes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handoutMaster" Target="handoutMasters/handoutMaster1.xml" /><Relationship Id="rId3" Type="http://schemas.openxmlformats.org/officeDocument/2006/relationships/slide" Target="slides/slide1.xml" /><Relationship Id="rId4" Type="http://schemas.openxmlformats.org/officeDocument/2006/relationships/slide" Target="slides/slide2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22594" y="0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143E6C-20A6-4073-BC9E-EDE0536FA071}" type="datetimeFigureOut">
              <a:rPr lang="ru-RU" smtClean="0"/>
              <a:t>24.01.2022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456378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22594" y="6456378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175131-4C0D-4D84-98E2-6175DCD3B9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71760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24.01.2022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4931852"/>
      </p:ext>
    </p:extLst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jpeg" /><Relationship Id="rId3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bg>
      <p:bgPr>
        <a:blipFill dpi="0" rotWithShape="1">
          <a:blip r:embed="rId2">
            <a:lum/>
          </a:blip>
          <a:stretch>
            <a:fillRect l="-78000" r="-7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A88081-C3A6-40CA-B35D-4693FFDB4CC9}" type="datetimeFigureOut">
              <a:rPr lang="ru-RU" smtClean="0"/>
              <a:t>24.01.2022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AE7DB-6FD6-41D2-843A-30616D9FF9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2626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ransition/>
  <p:timing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2.png" /><Relationship Id="rId3" Type="http://schemas.openxmlformats.org/officeDocument/2006/relationships/image" Target="../media/image3.png" /><Relationship Id="rId4" Type="http://schemas.openxmlformats.org/officeDocument/2006/relationships/image" Target="../media/image4.png" /><Relationship Id="rId5" Type="http://schemas.openxmlformats.org/officeDocument/2006/relationships/image" Target="../media/image5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2.png" /><Relationship Id="rId3" Type="http://schemas.openxmlformats.org/officeDocument/2006/relationships/image" Target="../media/image6.png" /><Relationship Id="rId4" Type="http://schemas.openxmlformats.org/officeDocument/2006/relationships/image" Target="../media/image7.jpeg" /><Relationship Id="rId5" Type="http://schemas.openxmlformats.org/officeDocument/2006/relationships/image" Target="../media/image8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457200"/>
            <a:ext cx="2322513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b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Roboto"/>
                <a:cs typeface="Arial" panose="020b0604020202020204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29" y="0"/>
            <a:ext cx="993323" cy="1009817"/>
          </a:xfrm>
          <a:prstGeom prst="rect">
            <a:avLst/>
          </a:prstGeom>
        </p:spPr>
      </p:pic>
      <p:sp>
        <p:nvSpPr>
          <p:cNvPr id="16" name="Прямоугольник 15"/>
          <p:cNvSpPr/>
          <p:nvPr/>
        </p:nvSpPr>
        <p:spPr>
          <a:xfrm>
            <a:off x="1058249" y="165306"/>
            <a:ext cx="546709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b="1">
                <a:latin typeface="Times New Roman" panose="02020603050405020304" pitchFamily="18" charset="0"/>
                <a:cs typeface="Times New Roman" panose="02020603050405020304" pitchFamily="18" charset="0"/>
              </a:rPr>
              <a:t>ҚОСТАНАЙ ОБЛЫСЫ ӘКІМДІГІ БІЛІМ БАСҚАРМАСЫНЫҢ «ПСИХОЛОГИЯЛЫҚ ҚОЛДАУ ЖӘНЕ ҚОСЫМША БІЛІМ БЕРУ ӨҢІРЛІК ОРТАЛЫҒЫ» КММ </a:t>
            </a: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640" y="7545288"/>
            <a:ext cx="3242971" cy="197210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1" name="Прямоугольник с двумя скругленными противолежащими углами 10"/>
          <p:cNvSpPr/>
          <p:nvPr/>
        </p:nvSpPr>
        <p:spPr>
          <a:xfrm>
            <a:off x="404664" y="1229931"/>
            <a:ext cx="5904656" cy="715089"/>
          </a:xfrm>
          <a:prstGeom prst="round2DiagRect">
            <a:avLst/>
          </a:prstGeom>
          <a:ln w="28575">
            <a:solidFill>
              <a:srgbClr val="33CC33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«Ата-аналар </a:t>
            </a:r>
            <a:r>
              <a:rPr lang="ru-RU" b="1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нені есте ұстауы керек</a:t>
            </a:r>
            <a:r>
              <a:rPr lang="ru-RU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?»</a:t>
            </a:r>
          </a:p>
          <a:p>
            <a:pPr algn="ctr"/>
            <a:r>
              <a:rPr lang="ru-RU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ата-аналарға </a:t>
            </a:r>
            <a:r>
              <a:rPr lang="ru-RU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арналған жадынама</a:t>
            </a:r>
            <a:endParaRPr lang="ru-RU" b="1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Горизонтальный свиток 2"/>
          <p:cNvSpPr/>
          <p:nvPr/>
        </p:nvSpPr>
        <p:spPr>
          <a:xfrm>
            <a:off x="3679628" y="2538272"/>
            <a:ext cx="2990999" cy="1840409"/>
          </a:xfrm>
          <a:prstGeom prst="horizontalScroll">
            <a:avLst/>
          </a:prstGeom>
          <a:ln>
            <a:solidFill>
              <a:srgbClr val="33CC33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1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Балаңызды күнделікті өмірде тәуелсіз болуға және өзіне-өзі қызмет ету дағдыларына үйретіңіз. Бала өз бетінше не істей алады, соғұрлым ол өзін жетілген және сенімді сезінеді</a:t>
            </a:r>
            <a:r>
              <a:rPr lang="ru-RU" sz="1400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8640" y="2072680"/>
            <a:ext cx="3462337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Горизонтальный свиток 3"/>
          <p:cNvSpPr/>
          <p:nvPr/>
        </p:nvSpPr>
        <p:spPr>
          <a:xfrm>
            <a:off x="199829" y="4664967"/>
            <a:ext cx="3085155" cy="981551"/>
          </a:xfrm>
          <a:prstGeom prst="horizontalScroll">
            <a:avLst/>
          </a:prstGeom>
          <a:ln>
            <a:solidFill>
              <a:srgbClr val="33CC33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1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Балаңыздың теледидар мен компьютерге уақытын күніне 1 сағатпен шектеңіз.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462216" y="4378681"/>
            <a:ext cx="3444875" cy="282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Горизонтальный свиток 5"/>
          <p:cNvSpPr/>
          <p:nvPr/>
        </p:nvSpPr>
        <p:spPr>
          <a:xfrm>
            <a:off x="188640" y="5793144"/>
            <a:ext cx="3096344" cy="1554123"/>
          </a:xfrm>
          <a:prstGeom prst="horizontalScroll">
            <a:avLst/>
          </a:prstGeom>
          <a:ln>
            <a:solidFill>
              <a:srgbClr val="33CC33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1400" b="1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Кітап оқығанда міндетті түрде балаңызбен оқығаныңызды талқылаңыз және қайталаңыз; өз ойларын анық айтуға </a:t>
            </a:r>
            <a:r>
              <a:rPr lang="ru-RU" sz="1400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үйретіңіз.</a:t>
            </a:r>
            <a:endParaRPr lang="ru-RU" sz="1400" b="1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Горизонтальный свиток 6"/>
          <p:cNvSpPr/>
          <p:nvPr/>
        </p:nvSpPr>
        <p:spPr>
          <a:xfrm>
            <a:off x="3685132" y="7347267"/>
            <a:ext cx="2905743" cy="1840409"/>
          </a:xfrm>
          <a:prstGeom prst="horizontalScroll">
            <a:avLst/>
          </a:prstGeom>
          <a:ln>
            <a:solidFill>
              <a:srgbClr val="33CC33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1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Алғашқы оқу қиындықтарын жіберіп алмаңыз. Кез келген қиындықтарға назар аударыңыз, әсіресе егер соңғысы жүйелі болса</a:t>
            </a:r>
            <a:r>
              <a:rPr lang="ru-RU" sz="1400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36076775"/>
      </p:ext>
    </p:extLst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Прямоугольник 2"/>
          <p:cNvSpPr/>
          <p:nvPr/>
        </p:nvSpPr>
        <p:spPr>
          <a:xfrm>
            <a:off x="1011052" y="200472"/>
            <a:ext cx="58469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kk-KZ" altLang="ru-RU" sz="1200" b="1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КГУ «РЕГИОНАЛЬНЫЙ ЦЕНТР ПСИХОЛОГИЧЕСКОЙ ПОДДЕРЖКИ </a:t>
            </a:r>
            <a:r>
              <a:rPr lang="kk-KZ" altLang="ru-RU" sz="1200" b="1" smtClean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И </a:t>
            </a:r>
            <a:r>
              <a:rPr lang="kk-KZ" altLang="ru-RU" sz="1200" b="1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ДОПОЛНИТЕЛЬНОГО ОБРАЗОВАНИЯ» УПРАВЛЕНИЯ ОБРАЗОВАНИЯ АКИМАТА КОСТАНАЙСКОЙ ОБЛАСТИ</a:t>
            </a:r>
            <a:endParaRPr lang="ru-RU" altLang="ru-RU"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29" y="0"/>
            <a:ext cx="993323" cy="1009817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643" y="7545288"/>
            <a:ext cx="3064597" cy="21935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Прямоугольник с двумя скругленными противолежащими углами 7"/>
          <p:cNvSpPr/>
          <p:nvPr/>
        </p:nvSpPr>
        <p:spPr>
          <a:xfrm>
            <a:off x="254596" y="1321024"/>
            <a:ext cx="6422160" cy="715089"/>
          </a:xfrm>
          <a:prstGeom prst="round2DiagRect">
            <a:avLst/>
          </a:prstGeom>
          <a:ln w="28575">
            <a:solidFill>
              <a:srgbClr val="33CC33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чём же необходимо помнить родителям?</a:t>
            </a:r>
            <a:r>
              <a:rPr lang="ru-RU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algn="ctr"/>
            <a:r>
              <a:rPr lang="ru-RU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амятка</a:t>
            </a:r>
            <a:r>
              <a:rPr lang="ru-RU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для </a:t>
            </a:r>
            <a:r>
              <a:rPr lang="ru-RU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родителей</a:t>
            </a:r>
            <a:endParaRPr lang="ru-RU" b="1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Горизонтальный свиток 5"/>
          <p:cNvSpPr/>
          <p:nvPr/>
        </p:nvSpPr>
        <p:spPr>
          <a:xfrm>
            <a:off x="3730430" y="2315151"/>
            <a:ext cx="3010938" cy="2126694"/>
          </a:xfrm>
          <a:prstGeom prst="horizontalScroll">
            <a:avLst/>
          </a:prstGeom>
          <a:ln>
            <a:solidFill>
              <a:srgbClr val="33CC33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1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Приучайте ребенка к самостоятельности в быту и навыкам самообслуживания. Чем больше ребенок может делать самостоятельно, тем более взрослым и уверенном будет чувствовать себя. </a:t>
            </a:r>
          </a:p>
        </p:txBody>
      </p:sp>
      <p:sp>
        <p:nvSpPr>
          <p:cNvPr id="7" name="Горизонтальный свиток 6"/>
          <p:cNvSpPr/>
          <p:nvPr/>
        </p:nvSpPr>
        <p:spPr>
          <a:xfrm>
            <a:off x="3606618" y="7545287"/>
            <a:ext cx="3119340" cy="1840409"/>
          </a:xfrm>
          <a:prstGeom prst="horizontalScroll">
            <a:avLst/>
          </a:prstGeom>
          <a:ln>
            <a:solidFill>
              <a:srgbClr val="33CC33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1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пропустите первые трудности в обучении.  Обращайте внимание на любые затруднения,  особенно если последнее становится систематическими. </a:t>
            </a:r>
            <a:endParaRPr lang="ru-RU" sz="1400" b="1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Горизонтальный свиток 14"/>
          <p:cNvSpPr/>
          <p:nvPr/>
        </p:nvSpPr>
        <p:spPr>
          <a:xfrm>
            <a:off x="254596" y="4670955"/>
            <a:ext cx="3032887" cy="1349633"/>
          </a:xfrm>
          <a:prstGeom prst="horizontalScroll">
            <a:avLst/>
          </a:prstGeom>
          <a:ln>
            <a:solidFill>
              <a:srgbClr val="33CC33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1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Ограничьте время нахождения в</a:t>
            </a:r>
            <a:r>
              <a:rPr lang="ru-RU" sz="1400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ашего </a:t>
            </a:r>
            <a:r>
              <a:rPr lang="ru-RU" sz="1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ребенка за телевизором и компьютером до 1 часа в день</a:t>
            </a:r>
            <a:r>
              <a:rPr lang="ru-RU"/>
              <a:t>. </a:t>
            </a:r>
          </a:p>
        </p:txBody>
      </p:sp>
      <p:sp>
        <p:nvSpPr>
          <p:cNvPr id="18" name="Горизонтальный свиток 17"/>
          <p:cNvSpPr/>
          <p:nvPr/>
        </p:nvSpPr>
        <p:spPr>
          <a:xfrm>
            <a:off x="204211" y="5991165"/>
            <a:ext cx="3133655" cy="1554123"/>
          </a:xfrm>
          <a:prstGeom prst="horizontalScroll">
            <a:avLst/>
          </a:prstGeom>
          <a:ln>
            <a:solidFill>
              <a:srgbClr val="33CC33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1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Читая книжки, обязательно обсуждайте и пересказывайте прочитанное вместе с </a:t>
            </a:r>
            <a:r>
              <a:rPr lang="ru-RU" sz="1400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ребенком, </a:t>
            </a:r>
            <a:r>
              <a:rPr lang="ru-RU" sz="1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 его ясно выражать свои мысли.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87643" y="2315150"/>
            <a:ext cx="3227128" cy="2205801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28575">
            <a:solidFill>
              <a:srgbClr val="33CC33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560748" y="4576687"/>
            <a:ext cx="3211080" cy="2600524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28575">
            <a:solidFill>
              <a:srgbClr val="33CC33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3895231382"/>
      </p:ext>
    </p:extLst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12.14"/>
  <p:tag name="AS_TITLE" val="Aspose.Slides for .NET 4.0 Client Profile"/>
  <p:tag name="AS_VERSION" val="19.12"/>
</p:tagLst>
</file>

<file path=ppt/theme/theme1.xml><?xml version="1.0" encoding="utf-8"?>
<a:theme xmlns:r="http://schemas.openxmlformats.org/officeDocument/2006/relationships"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ppt/theme/theme2.xml><?xml version="1.0" encoding="utf-8"?>
<a:theme xmlns:r="http://schemas.openxmlformats.org/officeDocument/2006/relationships"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A4 Paper (210x297 mm)</PresentationFormat>
  <Paragraphs>15</Paragraphs>
  <Slides>2</Slides>
  <Notes>0</Notes>
  <TotalTime>976</TotalTime>
  <HiddenSlides>0</HiddenSlides>
  <MMClips>0</MMClips>
  <ScaleCrop>0</ScaleCrop>
  <HeadingPairs>
    <vt:vector baseType="variant" size="6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7">
      <vt:lpstr>Arial</vt:lpstr>
      <vt:lpstr>Calibri</vt:lpstr>
      <vt:lpstr>Roboto</vt:lpstr>
      <vt:lpstr>Times New Roman</vt:lpstr>
      <vt:lpstr>Тема Office</vt:lpstr>
      <vt:lpstr>PowerPoint Presentation</vt:lpstr>
      <vt:lpstr>PowerPoint Presentation</vt:lpstr>
    </vt:vector>
  </TitlesOfParts>
  <LinksUpToDate>0</LinksUpToDate>
  <SharedDoc>0</SharedDoc>
  <HyperlinksChanged>0</HyperlinksChanged>
  <Application>Aspose.Slides for .NET</Application>
  <AppVersion>19.1200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Презентация PowerPoint</dc:title>
  <dc:creator>user</dc:creator>
  <cp:lastModifiedBy>RePack by Diakov</cp:lastModifiedBy>
  <cp:revision>129</cp:revision>
  <dcterms:created xsi:type="dcterms:W3CDTF">2019-10-21T11:18:40Z</dcterms:created>
  <dcterms:modified xsi:type="dcterms:W3CDTF">2024-04-26T06:09:12Z</dcterms:modified>
</cp:coreProperties>
</file>