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2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4320" r:id="rId1"/>
  </p:sldMasterIdLst>
  <p:notesMasterIdLst>
    <p:notesMasterId r:id="rId2"/>
  </p:notesMasterIdLst>
  <p:handoutMasterIdLst>
    <p:handoutMasterId r:id="rId3"/>
  </p:handoutMasterIdLst>
  <p:sldIdLst>
    <p:sldId id="258" r:id="rId4"/>
    <p:sldId id="263" r:id="rId5"/>
  </p:sldIdLst>
  <p:sldSz cx="6858000" cy="9906000" type="A4"/>
  <p:notesSz cx="9928225" cy="6797675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4EC6"/>
    <a:srgbClr val="FF3399"/>
    <a:srgbClr val="9900FF"/>
    <a:srgbClr val="2857EE"/>
    <a:srgbClr val="FF99FF"/>
    <a:srgbClr val="66FFCC"/>
    <a:srgbClr val="EAEA2E"/>
    <a:srgbClr val="23CBDD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09" autoAdjust="0"/>
  </p:normalViewPr>
  <p:slideViewPr>
    <p:cSldViewPr>
      <p:cViewPr>
        <p:scale>
          <a:sx n="80" d="100"/>
          <a:sy n="80" d="100"/>
        </p:scale>
        <p:origin x="-331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594623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jpeg" /><Relationship Id="rId3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1">
          <a:blip r:embed="rId2">
            <a:lum/>
          </a:blip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30.01.2023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43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image" Target="../media/image3.png" /><Relationship Id="rId4" Type="http://schemas.openxmlformats.org/officeDocument/2006/relationships/image" Target="../media/image4.png" /><Relationship Id="rId5" Type="http://schemas.openxmlformats.org/officeDocument/2006/relationships/image" Target="../media/image5.png" /><Relationship Id="rId6" Type="http://schemas.openxmlformats.org/officeDocument/2006/relationships/image" Target="../media/image6.png" /><Relationship Id="rId7" Type="http://schemas.openxmlformats.org/officeDocument/2006/relationships/image" Target="../media/image7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Relationship Id="rId3" Type="http://schemas.openxmlformats.org/officeDocument/2006/relationships/image" Target="../media/image8.png" /><Relationship Id="rId4" Type="http://schemas.openxmlformats.org/officeDocument/2006/relationships/image" Target="../media/image9.png" /><Relationship Id="rId5" Type="http://schemas.openxmlformats.org/officeDocument/2006/relationships/image" Target="../media/image10.png" /><Relationship Id="rId6" Type="http://schemas.openxmlformats.org/officeDocument/2006/relationships/image" Target="../media/image11.png" /><Relationship Id="rId7" Type="http://schemas.openxmlformats.org/officeDocument/2006/relationships/image" Target="../media/image1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" y="29150"/>
            <a:ext cx="1259676" cy="1280592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232968" y="200472"/>
            <a:ext cx="54810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КГУ «РЕГИОНАЛЬНЫЙ ЦЕНТР ПСИХОЛОГИЧЕСКОЙ ПОДДЕРЖКИ </a:t>
            </a: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И ДОПОЛНИТЕЛЬНОГО ОБРАЗОВАНИЯ» УПРАВЛЕНИЯ ОБРАЗОВАНИЯ АКИМАТА КОСТАНАЙСКОЙ ОБЛАСТИ</a:t>
            </a:r>
            <a:endParaRPr lang="ru-RU" altLang="ru-RU" sz="1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68" y="8022670"/>
            <a:ext cx="2666987" cy="1781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02568" y="1135167"/>
            <a:ext cx="6358155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algn="ctr"/>
            <a:r>
              <a:rPr lang="kk-KZ" sz="2000" b="1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</a:t>
            </a:r>
          </a:p>
          <a:p>
            <a:pPr algn="ctr"/>
            <a:r>
              <a:rPr lang="kk-KZ" sz="2000" b="1" smtClean="0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помочь своему ребенку подростку справиться с тревожностью?</a:t>
            </a:r>
            <a:r>
              <a:rPr lang="kk-KZ" sz="2000" b="1" smtClean="0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kk-KZ" sz="2000" b="1">
              <a:ln w="1143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000" b="1" i="1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i="1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 </a:t>
            </a:r>
            <a:r>
              <a:rPr lang="ru-RU" sz="2000" b="1" i="1" smtClean="0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kk-KZ" sz="2000" b="1" i="1" smtClean="0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kk-KZ" sz="2000" b="1" i="1">
              <a:ln w="1143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8-конечная звезда 1"/>
          <p:cNvSpPr/>
          <p:nvPr/>
        </p:nvSpPr>
        <p:spPr>
          <a:xfrm>
            <a:off x="3370940" y="7023198"/>
            <a:ext cx="1839802" cy="1060133"/>
          </a:xfrm>
          <a:prstGeom prst="star8">
            <a:avLst/>
          </a:prstGeom>
          <a:ln>
            <a:solidFill>
              <a:srgbClr val="E24EC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mtClean="0">
                <a:solidFill>
                  <a:srgbClr val="E24E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Поощряйте </a:t>
            </a:r>
            <a:r>
              <a:rPr lang="ru-RU" sz="1400" b="1">
                <a:solidFill>
                  <a:srgbClr val="E24E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позитивное мышление. 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02532" y="2304466"/>
            <a:ext cx="2753937" cy="206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7578" y="4369919"/>
            <a:ext cx="2813658" cy="205301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39049" y="5237277"/>
            <a:ext cx="1979018" cy="1715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3225" y="6713993"/>
            <a:ext cx="1450663" cy="1262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140967" y="8113221"/>
            <a:ext cx="351975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>
                <a:solidFill>
                  <a:srgbClr val="2857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Тревожность занимает значительное место в жизни любого подростка. Сообщите ребенку, что вы всегда готовы выслушать и поговорить. Также старайтесь прививать позитивное мышление и поощрять старания справиться со стрессом. </a:t>
            </a:r>
          </a:p>
        </p:txBody>
      </p:sp>
      <p:sp>
        <p:nvSpPr>
          <p:cNvPr id="9" name="8-конечная звезда 8"/>
          <p:cNvSpPr/>
          <p:nvPr/>
        </p:nvSpPr>
        <p:spPr>
          <a:xfrm>
            <a:off x="302568" y="2461813"/>
            <a:ext cx="1830288" cy="1678543"/>
          </a:xfrm>
          <a:prstGeom prst="star8">
            <a:avLst/>
          </a:prstGeom>
          <a:ln>
            <a:solidFill>
              <a:srgbClr val="2857EE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400" b="1">
                <a:solidFill>
                  <a:srgbClr val="2857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Поощряйте его делиться с вами своими проблемами. </a:t>
            </a:r>
          </a:p>
        </p:txBody>
      </p:sp>
      <p:sp>
        <p:nvSpPr>
          <p:cNvPr id="10" name="8-конечная звезда 9"/>
          <p:cNvSpPr/>
          <p:nvPr/>
        </p:nvSpPr>
        <p:spPr>
          <a:xfrm>
            <a:off x="2275603" y="2616415"/>
            <a:ext cx="1826929" cy="1369338"/>
          </a:xfrm>
          <a:prstGeom prst="star8">
            <a:avLst/>
          </a:prstGeom>
          <a:ln>
            <a:solidFill>
              <a:srgbClr val="99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4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Прививайте навыки решения проблем.</a:t>
            </a:r>
          </a:p>
        </p:txBody>
      </p:sp>
      <p:sp>
        <p:nvSpPr>
          <p:cNvPr id="11" name="8-конечная звезда 10"/>
          <p:cNvSpPr/>
          <p:nvPr/>
        </p:nvSpPr>
        <p:spPr>
          <a:xfrm>
            <a:off x="2969555" y="4108793"/>
            <a:ext cx="1611573" cy="1060133"/>
          </a:xfrm>
          <a:prstGeom prst="star8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400" b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Слушайте без суждений. </a:t>
            </a:r>
          </a:p>
        </p:txBody>
      </p:sp>
      <p:sp>
        <p:nvSpPr>
          <p:cNvPr id="13" name="8-конечная звезда 12"/>
          <p:cNvSpPr/>
          <p:nvPr/>
        </p:nvSpPr>
        <p:spPr>
          <a:xfrm>
            <a:off x="4857894" y="4382028"/>
            <a:ext cx="1714500" cy="1369338"/>
          </a:xfrm>
          <a:prstGeom prst="star8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ctr"/>
            <a:r>
              <a:rPr 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Скажите, что </a:t>
            </a:r>
            <a:r>
              <a:rPr lang="ru-RU" sz="1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</a:t>
            </a:r>
            <a:r>
              <a:rPr lang="ru-RU" sz="1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нормальны.</a:t>
            </a:r>
            <a:endParaRPr lang="ru-RU" sz="1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8-конечная звезда 17"/>
          <p:cNvSpPr/>
          <p:nvPr/>
        </p:nvSpPr>
        <p:spPr>
          <a:xfrm>
            <a:off x="90399" y="6616223"/>
            <a:ext cx="1754425" cy="1060133"/>
          </a:xfrm>
          <a:prstGeom prst="star8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группу поддержки. </a:t>
            </a:r>
          </a:p>
        </p:txBody>
      </p:sp>
      <p:sp>
        <p:nvSpPr>
          <p:cNvPr id="19" name="8-конечная звезда 18"/>
          <p:cNvSpPr/>
          <p:nvPr/>
        </p:nvSpPr>
        <p:spPr>
          <a:xfrm>
            <a:off x="4753930" y="5874722"/>
            <a:ext cx="1983383" cy="1678543"/>
          </a:xfrm>
          <a:prstGeom prst="star8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Помогайте ребенку налаживать связь с другими. </a:t>
            </a:r>
          </a:p>
        </p:txBody>
      </p:sp>
    </p:spTree>
    <p:extLst>
      <p:ext uri="{BB962C8B-B14F-4D97-AF65-F5344CB8AC3E}">
        <p14:creationId xmlns:p14="http://schemas.microsoft.com/office/powerpoint/2010/main" val="3525547538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59" y="29150"/>
            <a:ext cx="1259676" cy="1280592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323134" y="272480"/>
            <a:ext cx="5397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1200" b="1" smtClean="0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ҚОСТАНАЙ </a:t>
            </a:r>
            <a:r>
              <a:rPr lang="kk-KZ" altLang="ru-RU" sz="1200" b="1"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ОБЛЫСЫ ӘКІМДІГІ БІЛІМ БАСҚАРМАСЫНЫҢ «ПСИХОЛОГИЯЛЫҚ ҚОЛДАУ ЖӘНЕ ҚОСЫМША БІЛІМ БЕРУ ӨҢІРЛІК ОРТАЛЫҒЫ» КММ </a:t>
            </a: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59" y="7977274"/>
            <a:ext cx="3149517" cy="2222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405166" y="1139381"/>
            <a:ext cx="6052427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/>
            <a:r>
              <a:rPr lang="kk-KZ" sz="2000" b="1" smtClean="0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ЖАДЫНАМА </a:t>
            </a:r>
          </a:p>
          <a:p>
            <a:pPr lvl="0" algn="ctr"/>
            <a:r>
              <a:rPr lang="kk-KZ" sz="2000" b="1" smtClean="0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b="1" smtClean="0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Жасөспірім </a:t>
            </a:r>
            <a:r>
              <a:rPr lang="ru-RU" sz="2000" b="1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 мазасыздықты жеңуге қалай көмектесуге </a:t>
            </a:r>
            <a:r>
              <a:rPr lang="ru-RU" sz="2000" b="1" smtClean="0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b="1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kk-KZ" sz="2000" b="1" smtClean="0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kk-KZ" sz="2000" b="1">
              <a:ln w="11430">
                <a:noFill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kk-KZ" sz="2000" b="1" smtClean="0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(ата-аналар </a:t>
            </a:r>
            <a:r>
              <a:rPr lang="kk-KZ" sz="2000" b="1">
                <a:ln w="11430">
                  <a:noFill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үшін)</a:t>
            </a:r>
          </a:p>
        </p:txBody>
      </p:sp>
      <p:sp>
        <p:nvSpPr>
          <p:cNvPr id="2" name="8-конечная звезда 1"/>
          <p:cNvSpPr/>
          <p:nvPr/>
        </p:nvSpPr>
        <p:spPr>
          <a:xfrm>
            <a:off x="3404911" y="6886884"/>
            <a:ext cx="1597330" cy="1369338"/>
          </a:xfrm>
          <a:prstGeom prst="star8">
            <a:avLst/>
          </a:prstGeom>
          <a:ln>
            <a:solidFill>
              <a:srgbClr val="E24EC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 smtClean="0">
                <a:solidFill>
                  <a:srgbClr val="E24E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Позитивті </a:t>
            </a:r>
            <a:r>
              <a:rPr lang="ru-RU" sz="1400" b="1">
                <a:solidFill>
                  <a:srgbClr val="E24EC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ойлауды ынталандырыңыз.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45226" y="8174083"/>
            <a:ext cx="331236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400" b="1">
                <a:solidFill>
                  <a:srgbClr val="2857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Мазасыздық кез-келген жасөспірімнің өмірінде маңызды орын алады. Балаңызға әрқашан тыңдауға және сөйлесуге дайын екеніңізді айтыңыз. Сондай-ақ, позитивті ойлауды қалыптастыруға тырысыңыз және стрессті жеңуге тырысыңыз.</a:t>
            </a:r>
          </a:p>
        </p:txBody>
      </p:sp>
      <p:sp>
        <p:nvSpPr>
          <p:cNvPr id="9" name="8-конечная звезда 8"/>
          <p:cNvSpPr/>
          <p:nvPr/>
        </p:nvSpPr>
        <p:spPr>
          <a:xfrm>
            <a:off x="130916" y="2634027"/>
            <a:ext cx="1820946" cy="1678543"/>
          </a:xfrm>
          <a:prstGeom prst="star8">
            <a:avLst/>
          </a:prstGeom>
          <a:ln>
            <a:solidFill>
              <a:srgbClr val="2857EE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>
                <a:solidFill>
                  <a:srgbClr val="2857E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Оны өз мәселелерін сізбен бөлісуге шақырыңыз. </a:t>
            </a:r>
            <a:endParaRPr lang="ru-RU" b="1">
              <a:solidFill>
                <a:srgbClr val="2857EE"/>
              </a:solidFill>
            </a:endParaRPr>
          </a:p>
        </p:txBody>
      </p:sp>
      <p:sp>
        <p:nvSpPr>
          <p:cNvPr id="13" name="8-конечная звезда 12"/>
          <p:cNvSpPr/>
          <p:nvPr/>
        </p:nvSpPr>
        <p:spPr>
          <a:xfrm>
            <a:off x="2048790" y="2634026"/>
            <a:ext cx="2018928" cy="1678543"/>
          </a:xfrm>
          <a:prstGeom prst="star8">
            <a:avLst/>
          </a:prstGeom>
          <a:ln>
            <a:solidFill>
              <a:srgbClr val="99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400" b="1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Мәселені </a:t>
            </a:r>
            <a:r>
              <a:rPr lang="ru-RU" sz="1400" b="1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 дағдыларын </a:t>
            </a:r>
            <a:r>
              <a:rPr lang="ru-RU" sz="1400" b="1" smtClean="0">
                <a:solidFill>
                  <a:srgbClr val="99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қалыптастырыңыз.</a:t>
            </a:r>
            <a:endParaRPr lang="ru-RU" sz="1400" b="1">
              <a:solidFill>
                <a:srgbClr val="99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8-конечная звезда 13"/>
          <p:cNvSpPr/>
          <p:nvPr/>
        </p:nvSpPr>
        <p:spPr>
          <a:xfrm>
            <a:off x="3272972" y="4150448"/>
            <a:ext cx="1538856" cy="750927"/>
          </a:xfrm>
          <a:prstGeom prst="star8">
            <a:avLst/>
          </a:prstGeom>
          <a:ln>
            <a:solidFill>
              <a:srgbClr val="FF33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400" b="1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Үкімсіз тыңдаңыз. </a:t>
            </a:r>
          </a:p>
        </p:txBody>
      </p:sp>
      <p:sp>
        <p:nvSpPr>
          <p:cNvPr id="16" name="8-конечная звезда 15"/>
          <p:cNvSpPr/>
          <p:nvPr/>
        </p:nvSpPr>
        <p:spPr>
          <a:xfrm>
            <a:off x="4765525" y="4487473"/>
            <a:ext cx="1910805" cy="1369338"/>
          </a:xfrm>
          <a:prstGeom prst="star8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Мұндай сезімдер қалыпты деп </a:t>
            </a:r>
            <a:r>
              <a:rPr lang="ru-RU" sz="14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айтыңыз.</a:t>
            </a:r>
            <a:endParaRPr lang="ru-RU" b="1">
              <a:solidFill>
                <a:srgbClr val="FF0000"/>
              </a:solidFill>
            </a:endParaRPr>
          </a:p>
        </p:txBody>
      </p:sp>
      <p:sp>
        <p:nvSpPr>
          <p:cNvPr id="17" name="8-конечная звезда 16"/>
          <p:cNvSpPr/>
          <p:nvPr/>
        </p:nvSpPr>
        <p:spPr>
          <a:xfrm>
            <a:off x="260648" y="6952365"/>
            <a:ext cx="1561483" cy="1060133"/>
          </a:xfrm>
          <a:prstGeom prst="star8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1400" b="1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Қолдау тобын табыңыз. </a:t>
            </a:r>
          </a:p>
        </p:txBody>
      </p:sp>
      <p:sp>
        <p:nvSpPr>
          <p:cNvPr id="18" name="8-конечная звезда 17"/>
          <p:cNvSpPr/>
          <p:nvPr/>
        </p:nvSpPr>
        <p:spPr>
          <a:xfrm>
            <a:off x="4830785" y="5965473"/>
            <a:ext cx="1910805" cy="1678543"/>
          </a:xfrm>
          <a:prstGeom prst="star8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4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Балаңызға басқалармен байланыс орнатуға көмектесіңіз. </a:t>
            </a:r>
            <a:endParaRPr lang="ru-RU" b="1">
              <a:solidFill>
                <a:srgbClr val="00B05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2440" y="2245645"/>
            <a:ext cx="27559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525911"/>
            <a:ext cx="2816225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21041" y="4997179"/>
            <a:ext cx="1981200" cy="171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5354" y="6804744"/>
            <a:ext cx="1450975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13796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3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A4 Paper (210x297 mm)</PresentationFormat>
  <Paragraphs>25</Paragraphs>
  <Slides>2</Slides>
  <Notes>0</Notes>
  <TotalTime>3746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6">
      <vt:lpstr>Arial</vt:lpstr>
      <vt:lpstr>Calibri</vt:lpstr>
      <vt:lpstr>Times New Roman</vt:lpstr>
      <vt:lpstr>Тема Office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19.1200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user</dc:creator>
  <cp:lastModifiedBy>Admin</cp:lastModifiedBy>
  <cp:revision>379</cp:revision>
  <dcterms:created xsi:type="dcterms:W3CDTF">2019-10-21T11:18:40Z</dcterms:created>
  <dcterms:modified xsi:type="dcterms:W3CDTF">2024-04-26T06:10:13Z</dcterms:modified>
</cp:coreProperties>
</file>