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2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882" r:id="rId1"/>
  </p:sldMasterIdLst>
  <p:notesMasterIdLst>
    <p:notesMasterId r:id="rId2"/>
  </p:notesMasterIdLst>
  <p:sldIdLst>
    <p:sldId id="256" r:id="rId3"/>
    <p:sldId id="820" r:id="rId4"/>
    <p:sldId id="974" r:id="rId5"/>
    <p:sldId id="976" r:id="rId6"/>
    <p:sldId id="868" r:id="rId7"/>
    <p:sldId id="978" r:id="rId8"/>
    <p:sldId id="917" r:id="rId9"/>
    <p:sldId id="982" r:id="rId10"/>
    <p:sldId id="981" r:id="rId11"/>
    <p:sldId id="980" r:id="rId12"/>
    <p:sldId id="986" r:id="rId13"/>
    <p:sldId id="985" r:id="rId14"/>
    <p:sldId id="984" r:id="rId15"/>
    <p:sldId id="989" r:id="rId16"/>
    <p:sldId id="988" r:id="rId17"/>
    <p:sldId id="991" r:id="rId18"/>
  </p:sldIdLst>
  <p:sldSz cx="12192000" cy="6858000"/>
  <p:notesSz cx="6858000" cy="9144000"/>
  <p:custDataLst>
    <p:tags r:id="rId1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63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  <p15:guide id="4" pos="3831">
          <p15:clr>
            <a:srgbClr val="A4A3A4"/>
          </p15:clr>
        </p15:guide>
        <p15:guide id="5" pos="3840">
          <p15:clr>
            <a:srgbClr val="A4A3A4"/>
          </p15:clr>
        </p15:guide>
        <p15:guide id="6" pos="3837">
          <p15:clr>
            <a:srgbClr val="A4A3A4"/>
          </p15:clr>
        </p15:guide>
        <p15:guide id="7" orient="horz" pos="2161">
          <p15:clr>
            <a:srgbClr val="A4A3A4"/>
          </p15:clr>
        </p15:guide>
        <p15:guide id="8" pos="3857">
          <p15:clr>
            <a:srgbClr val="A4A3A4"/>
          </p15:clr>
        </p15:guide>
        <p15:guide id="9" pos="384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  <a:srgbClr val="0179C0"/>
    <a:srgbClr val="8F4D11"/>
    <a:srgbClr val="EABE78"/>
    <a:srgbClr val="006600"/>
    <a:srgbClr val="D9B247"/>
    <a:srgbClr val="CC0000"/>
    <a:srgbClr val="3333FF"/>
    <a:srgbClr val="66CCFF"/>
    <a:srgbClr val="4A20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95" autoAdjust="0"/>
    <p:restoredTop sz="88790" autoAdjust="0"/>
  </p:normalViewPr>
  <p:slideViewPr>
    <p:cSldViewPr snapToGrid="0">
      <p:cViewPr varScale="1">
        <p:scale>
          <a:sx n="73" d="100"/>
          <a:sy n="73" d="100"/>
        </p:scale>
        <p:origin x="642" y="78"/>
      </p:cViewPr>
      <p:guideLst>
        <p:guide pos="3863"/>
        <p:guide orient="horz" pos="2160"/>
        <p:guide pos="3831"/>
        <p:guide pos="3840"/>
        <p:guide pos="3837"/>
        <p:guide orient="horz" pos="2161"/>
        <p:guide pos="3857"/>
        <p:guide pos="3845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40" d="100"/>
        <a:sy n="140" d="100"/>
      </p:scale>
      <p:origin x="0" y="3906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slide" Target="slides/slide14.xml" /><Relationship Id="rId17" Type="http://schemas.openxmlformats.org/officeDocument/2006/relationships/slide" Target="slides/slide15.xml" /><Relationship Id="rId18" Type="http://schemas.openxmlformats.org/officeDocument/2006/relationships/slide" Target="slides/slide16.xml" /><Relationship Id="rId19" Type="http://schemas.openxmlformats.org/officeDocument/2006/relationships/tags" Target="tags/tag1.xml" /><Relationship Id="rId2" Type="http://schemas.openxmlformats.org/officeDocument/2006/relationships/notesMaster" Target="notesMasters/notesMaster1.xml" /><Relationship Id="rId20" Type="http://schemas.openxmlformats.org/officeDocument/2006/relationships/presProps" Target="presProps.xml" /><Relationship Id="rId21" Type="http://schemas.openxmlformats.org/officeDocument/2006/relationships/viewProps" Target="viewProps.xml" /><Relationship Id="rId22" Type="http://schemas.openxmlformats.org/officeDocument/2006/relationships/theme" Target="theme/theme1.xml" /><Relationship Id="rId23" Type="http://schemas.openxmlformats.org/officeDocument/2006/relationships/tableStyles" Target="tableStyles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8B7BC-16D7-4B3C-B01D-00C164507536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B1192-F8FD-4089-9937-AB6D7D8E51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379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 descr="HD-PanelTitle-GrommetsCombined.pn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F316329C-BB15-431A-8248-CE2A98DA64A5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ACA51FA9-DB5D-4A14-9744-90907B3CCE09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9608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29C-BB15-431A-8248-CE2A98DA64A5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1FA9-DB5D-4A14-9744-90907B3CC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064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image" Target="../media/image2.png" /><Relationship Id="rId4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316329C-BB15-431A-8248-CE2A98DA64A5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CA51FA9-DB5D-4A14-9744-90907B3CC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98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9" r:id="rId2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jpeg" /><Relationship Id="rId3" Type="http://schemas.openxmlformats.org/officeDocument/2006/relationships/image" Target="../media/image6.jpeg" /><Relationship Id="rId4" Type="http://schemas.openxmlformats.org/officeDocument/2006/relationships/image" Target="../media/image7.png" /><Relationship Id="rId5" Type="http://schemas.openxmlformats.org/officeDocument/2006/relationships/image" Target="../media/image8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2.jpeg" /><Relationship Id="rId3" Type="http://schemas.openxmlformats.org/officeDocument/2006/relationships/image" Target="../media/image13.jpe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2.jpeg" /><Relationship Id="rId3" Type="http://schemas.openxmlformats.org/officeDocument/2006/relationships/image" Target="../media/image13.jpe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2.jpeg" /><Relationship Id="rId3" Type="http://schemas.openxmlformats.org/officeDocument/2006/relationships/image" Target="../media/image13.jpe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2.jpeg" /><Relationship Id="rId3" Type="http://schemas.openxmlformats.org/officeDocument/2006/relationships/image" Target="../media/image13.jpe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2.jpeg" /><Relationship Id="rId3" Type="http://schemas.openxmlformats.org/officeDocument/2006/relationships/image" Target="../media/image13.jpeg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2.jpeg" /><Relationship Id="rId3" Type="http://schemas.openxmlformats.org/officeDocument/2006/relationships/image" Target="../media/image13.jpeg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9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9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9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9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0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2.jpeg" /><Relationship Id="rId3" Type="http://schemas.openxmlformats.org/officeDocument/2006/relationships/image" Target="../media/image13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2.jpeg" /><Relationship Id="rId3" Type="http://schemas.openxmlformats.org/officeDocument/2006/relationships/image" Target="../media/image13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2.jpeg" /><Relationship Id="rId3" Type="http://schemas.openxmlformats.org/officeDocument/2006/relationships/image" Target="../media/image1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411228" y="815637"/>
            <a:ext cx="11228294" cy="2327387"/>
          </a:xfrm>
        </p:spPr>
        <p:txBody>
          <a:bodyPr>
            <a:noAutofit/>
          </a:bodyPr>
          <a:lstStyle/>
          <a:p>
            <a:r>
              <a:rPr lang="ru-RU" sz="4000" b="1">
                <a:solidFill>
                  <a:srgbClr val="7030A0"/>
                </a:solidFill>
              </a:rPr>
              <a:t>Помощь семьи </a:t>
            </a:r>
            <a:br>
              <a:rPr lang="en-US" sz="4000" b="1" smtClean="0">
                <a:solidFill>
                  <a:srgbClr val="7030A0"/>
                </a:solidFill>
              </a:rPr>
            </a:br>
            <a:r>
              <a:rPr lang="ru-RU" sz="4000" b="1" smtClean="0">
                <a:solidFill>
                  <a:srgbClr val="7030A0"/>
                </a:solidFill>
              </a:rPr>
              <a:t>в </a:t>
            </a:r>
            <a:r>
              <a:rPr lang="ru-RU" sz="4000" b="1">
                <a:solidFill>
                  <a:srgbClr val="7030A0"/>
                </a:solidFill>
              </a:rPr>
              <a:t>правильной профессиональной ориентации </a:t>
            </a:r>
            <a:r>
              <a:rPr lang="ru-RU" sz="4000" b="1" smtClean="0">
                <a:solidFill>
                  <a:srgbClr val="7030A0"/>
                </a:solidFill>
              </a:rPr>
              <a:t>подростка</a:t>
            </a:r>
            <a:endParaRPr lang="ru-RU" sz="4000">
              <a:solidFill>
                <a:srgbClr val="7030A0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128718" y="2162085"/>
            <a:ext cx="7905990" cy="4101982"/>
            <a:chOff x="2662554" y="2382194"/>
            <a:chExt cx="7702675" cy="3824525"/>
          </a:xfrm>
        </p:grpSpPr>
        <p:pic>
          <p:nvPicPr>
            <p:cNvPr id="2053" name="Picture 5" descr="C:\Users\Таня\Desktop\НОЯБРЬ\Самооценка\letter-s-arrow-splash-logo-template_65373-5 (1)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6583312" y="2389405"/>
              <a:ext cx="2978044" cy="2978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" name="Picture 2" descr="C:\Users\Таня\Desktop\СЕНТЯБРЬ\Самопознание\students-and-board_1308-3847.jpg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977493" y="3100648"/>
              <a:ext cx="3717783" cy="31060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C:\Users\Таня\Desktop\НОЯБРЬ\Самооценка\rgerger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662554" y="3756942"/>
              <a:ext cx="1610507" cy="16105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5" name="Picture 7" descr="C:\Users\Таня\Desktop\НОЯБРЬ\Самооценка\Без имени-1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8686128" y="2382194"/>
              <a:ext cx="1679101" cy="16791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42903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" name="Picture 2" descr="E:\++++++РАБОТА МИНСК\2020\MARCH\1.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5936" y="272270"/>
            <a:ext cx="11371072" cy="6309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360967" y="1426844"/>
            <a:ext cx="767670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>
                <a:solidFill>
                  <a:prstClr val="black"/>
                </a:solidFill>
              </a:rPr>
              <a:t>4. Ребенок всегда выбирает только то, что знает, поэтому дайте </a:t>
            </a:r>
            <a:r>
              <a:rPr lang="ru-RU" sz="2800" b="1" smtClean="0">
                <a:solidFill>
                  <a:prstClr val="black"/>
                </a:solidFill>
              </a:rPr>
              <a:t>ему как </a:t>
            </a:r>
            <a:r>
              <a:rPr lang="ru-RU" sz="2800" b="1">
                <a:solidFill>
                  <a:prstClr val="black"/>
                </a:solidFill>
              </a:rPr>
              <a:t>можно </a:t>
            </a:r>
            <a:r>
              <a:rPr lang="ru-RU" sz="2800" b="1">
                <a:solidFill>
                  <a:srgbClr val="C00000"/>
                </a:solidFill>
              </a:rPr>
              <a:t>больше информации о различных профессиях</a:t>
            </a:r>
            <a:r>
              <a:rPr lang="ru-RU" sz="2800" b="1">
                <a:solidFill>
                  <a:prstClr val="black"/>
                </a:solidFill>
              </a:rPr>
              <a:t>, о его</a:t>
            </a:r>
          </a:p>
          <a:p>
            <a:pPr algn="just"/>
            <a:r>
              <a:rPr lang="ru-RU" sz="2800" b="1">
                <a:solidFill>
                  <a:prstClr val="black"/>
                </a:solidFill>
              </a:rPr>
              <a:t>возможностях в жизни. Вероятно, для самоопределения ему </a:t>
            </a:r>
            <a:r>
              <a:rPr lang="ru-RU" sz="2800" b="1" smtClean="0">
                <a:solidFill>
                  <a:prstClr val="black"/>
                </a:solidFill>
              </a:rPr>
              <a:t>не хватает </a:t>
            </a:r>
            <a:r>
              <a:rPr lang="ru-RU" sz="2800" b="1">
                <a:solidFill>
                  <a:prstClr val="black"/>
                </a:solidFill>
              </a:rPr>
              <a:t>именно этих знаний.</a:t>
            </a:r>
          </a:p>
        </p:txBody>
      </p:sp>
      <p:pic>
        <p:nvPicPr>
          <p:cNvPr id="12" name="Picture 4" descr="C:\Users\Таня\Desktop\НОЯБРЬ\Принципы педагогического взаимодействия\keep-childrens-happiness_1020-486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53"/>
          <a:stretch>
            <a:fillRect/>
          </a:stretch>
        </p:blipFill>
        <p:spPr bwMode="auto">
          <a:xfrm>
            <a:off x="9943853" y="4889998"/>
            <a:ext cx="1784986" cy="139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8536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" name="Picture 2" descr="E:\++++++РАБОТА МИНСК\2020\MARCH\1.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5936" y="272270"/>
            <a:ext cx="11371072" cy="6309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360967" y="1426844"/>
            <a:ext cx="767670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smtClean="0">
                <a:solidFill>
                  <a:prstClr val="black"/>
                </a:solidFill>
              </a:rPr>
              <a:t>5</a:t>
            </a:r>
            <a:r>
              <a:rPr lang="ru-RU" sz="2800" b="1">
                <a:solidFill>
                  <a:prstClr val="black"/>
                </a:solidFill>
              </a:rPr>
              <a:t>. Многим подросткам трудно из-за робости и отсутствия </a:t>
            </a:r>
            <a:r>
              <a:rPr lang="ru-RU" sz="2800" b="1" smtClean="0">
                <a:solidFill>
                  <a:prstClr val="black"/>
                </a:solidFill>
              </a:rPr>
              <a:t>необходимых навыков </a:t>
            </a:r>
            <a:r>
              <a:rPr lang="ru-RU" sz="2800" b="1">
                <a:solidFill>
                  <a:prstClr val="black"/>
                </a:solidFill>
              </a:rPr>
              <a:t>сделать какие-то конкретные действия (позвонить, </a:t>
            </a:r>
            <a:r>
              <a:rPr lang="ru-RU" sz="2800" b="1" smtClean="0">
                <a:solidFill>
                  <a:prstClr val="black"/>
                </a:solidFill>
              </a:rPr>
              <a:t>посетить </a:t>
            </a:r>
            <a:r>
              <a:rPr lang="ru-RU" sz="2800" b="1">
                <a:solidFill>
                  <a:prstClr val="black"/>
                </a:solidFill>
              </a:rPr>
              <a:t>колледж), и в этом помощь родителей может </a:t>
            </a:r>
            <a:r>
              <a:rPr lang="ru-RU" sz="2800" b="1" smtClean="0">
                <a:solidFill>
                  <a:prstClr val="black"/>
                </a:solidFill>
              </a:rPr>
              <a:t>быть незаменима</a:t>
            </a:r>
            <a:r>
              <a:rPr lang="ru-RU" sz="2800" b="1">
                <a:solidFill>
                  <a:prstClr val="black"/>
                </a:solidFill>
              </a:rPr>
              <a:t>. </a:t>
            </a:r>
            <a:r>
              <a:rPr lang="ru-RU" sz="2800" b="1">
                <a:solidFill>
                  <a:srgbClr val="C00000"/>
                </a:solidFill>
              </a:rPr>
              <a:t>Сходите с ним на день открытых дверей </a:t>
            </a:r>
            <a:r>
              <a:rPr lang="ru-RU" sz="2800" b="1">
                <a:solidFill>
                  <a:prstClr val="black"/>
                </a:solidFill>
              </a:rPr>
              <a:t>в </a:t>
            </a:r>
            <a:r>
              <a:rPr lang="ru-RU" sz="2800" b="1" smtClean="0">
                <a:solidFill>
                  <a:prstClr val="black"/>
                </a:solidFill>
              </a:rPr>
              <a:t>разные образовательные </a:t>
            </a:r>
            <a:r>
              <a:rPr lang="ru-RU" sz="2800" b="1">
                <a:solidFill>
                  <a:prstClr val="black"/>
                </a:solidFill>
              </a:rPr>
              <a:t>учреждения, изучите имеющиеся у </a:t>
            </a:r>
            <a:r>
              <a:rPr lang="ru-RU" sz="2800" b="1" smtClean="0">
                <a:solidFill>
                  <a:prstClr val="black"/>
                </a:solidFill>
              </a:rPr>
              <a:t>них образовательные </a:t>
            </a:r>
            <a:r>
              <a:rPr lang="ru-RU" sz="2800" b="1">
                <a:solidFill>
                  <a:prstClr val="black"/>
                </a:solidFill>
              </a:rPr>
              <a:t>направления.</a:t>
            </a:r>
          </a:p>
        </p:txBody>
      </p:sp>
      <p:pic>
        <p:nvPicPr>
          <p:cNvPr id="12" name="Picture 4" descr="C:\Users\Таня\Desktop\НОЯБРЬ\Принципы педагогического взаимодействия\keep-childrens-happiness_1020-486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53"/>
          <a:stretch>
            <a:fillRect/>
          </a:stretch>
        </p:blipFill>
        <p:spPr bwMode="auto">
          <a:xfrm>
            <a:off x="9943853" y="4889998"/>
            <a:ext cx="1784986" cy="139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822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" name="Picture 2" descr="E:\++++++РАБОТА МИНСК\2020\MARCH\1.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5936" y="272270"/>
            <a:ext cx="11371072" cy="6309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360967" y="1884044"/>
            <a:ext cx="767670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smtClean="0">
                <a:solidFill>
                  <a:prstClr val="black"/>
                </a:solidFill>
              </a:rPr>
              <a:t>6</a:t>
            </a:r>
            <a:r>
              <a:rPr lang="ru-RU" sz="2800" b="1">
                <a:solidFill>
                  <a:prstClr val="black"/>
                </a:solidFill>
              </a:rPr>
              <a:t>. Обсуждая будущую профессию, не зацикливайтесь на </a:t>
            </a:r>
            <a:r>
              <a:rPr lang="ru-RU" sz="2800" b="1" smtClean="0">
                <a:solidFill>
                  <a:prstClr val="black"/>
                </a:solidFill>
              </a:rPr>
              <a:t>одном варианте</a:t>
            </a:r>
            <a:r>
              <a:rPr lang="ru-RU" sz="2800" b="1">
                <a:solidFill>
                  <a:prstClr val="black"/>
                </a:solidFill>
              </a:rPr>
              <a:t>, рассматривайте разные, так как </a:t>
            </a:r>
            <a:r>
              <a:rPr lang="ru-RU" sz="2800" b="1">
                <a:solidFill>
                  <a:srgbClr val="C00000"/>
                </a:solidFill>
              </a:rPr>
              <a:t>наличие </a:t>
            </a:r>
            <a:r>
              <a:rPr lang="ru-RU" sz="2800" b="1" smtClean="0">
                <a:solidFill>
                  <a:srgbClr val="C00000"/>
                </a:solidFill>
              </a:rPr>
              <a:t>альтернативы может </a:t>
            </a:r>
            <a:r>
              <a:rPr lang="ru-RU" sz="2800" b="1">
                <a:solidFill>
                  <a:srgbClr val="C00000"/>
                </a:solidFill>
              </a:rPr>
              <a:t>снизить напряжение и тревогу у ребенка.</a:t>
            </a:r>
          </a:p>
        </p:txBody>
      </p:sp>
      <p:pic>
        <p:nvPicPr>
          <p:cNvPr id="12" name="Picture 4" descr="C:\Users\Таня\Desktop\НОЯБРЬ\Принципы педагогического взаимодействия\keep-childrens-happiness_1020-486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53"/>
          <a:stretch>
            <a:fillRect/>
          </a:stretch>
        </p:blipFill>
        <p:spPr bwMode="auto">
          <a:xfrm>
            <a:off x="9943853" y="4889998"/>
            <a:ext cx="1784986" cy="139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822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" name="Picture 2" descr="E:\++++++РАБОТА МИНСК\2020\MARCH\1.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5936" y="272270"/>
            <a:ext cx="11371072" cy="6309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360967" y="1426844"/>
            <a:ext cx="767670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smtClean="0">
                <a:solidFill>
                  <a:prstClr val="black"/>
                </a:solidFill>
              </a:rPr>
              <a:t>7</a:t>
            </a:r>
            <a:r>
              <a:rPr lang="ru-RU" sz="2800" b="1">
                <a:solidFill>
                  <a:prstClr val="black"/>
                </a:solidFill>
              </a:rPr>
              <a:t>. Современные юноши и девушки при выборе </a:t>
            </a:r>
            <a:r>
              <a:rPr lang="ru-RU" sz="2800" b="1" smtClean="0">
                <a:solidFill>
                  <a:prstClr val="black"/>
                </a:solidFill>
              </a:rPr>
              <a:t>профессии ориентируются </a:t>
            </a:r>
            <a:r>
              <a:rPr lang="ru-RU" sz="2800" b="1">
                <a:solidFill>
                  <a:prstClr val="black"/>
                </a:solidFill>
              </a:rPr>
              <a:t>на следующие факторы: престижность </a:t>
            </a:r>
            <a:r>
              <a:rPr lang="ru-RU" sz="2800" b="1" smtClean="0">
                <a:solidFill>
                  <a:prstClr val="black"/>
                </a:solidFill>
              </a:rPr>
              <a:t>профессии. </a:t>
            </a:r>
            <a:r>
              <a:rPr lang="ru-RU" sz="2800" b="1">
                <a:solidFill>
                  <a:prstClr val="black"/>
                </a:solidFill>
              </a:rPr>
              <a:t>Сейчас, видимо, одним из </a:t>
            </a:r>
            <a:r>
              <a:rPr lang="ru-RU" sz="2800" b="1" smtClean="0">
                <a:solidFill>
                  <a:prstClr val="black"/>
                </a:solidFill>
              </a:rPr>
              <a:t>наиболее важных </a:t>
            </a:r>
            <a:r>
              <a:rPr lang="ru-RU" sz="2800" b="1">
                <a:solidFill>
                  <a:prstClr val="black"/>
                </a:solidFill>
              </a:rPr>
              <a:t>факторов становится материальный - возможность </a:t>
            </a:r>
            <a:r>
              <a:rPr lang="ru-RU" sz="2800" b="1" smtClean="0">
                <a:solidFill>
                  <a:prstClr val="black"/>
                </a:solidFill>
              </a:rPr>
              <a:t>хорошо зарабатывать </a:t>
            </a:r>
            <a:r>
              <a:rPr lang="ru-RU" sz="2800" b="1">
                <a:solidFill>
                  <a:prstClr val="black"/>
                </a:solidFill>
              </a:rPr>
              <a:t>в будущем. Объясните, что это, конечно, важно, но </a:t>
            </a:r>
            <a:r>
              <a:rPr lang="ru-RU" sz="2800" b="1" smtClean="0">
                <a:solidFill>
                  <a:srgbClr val="C00000"/>
                </a:solidFill>
              </a:rPr>
              <a:t>если работа </a:t>
            </a:r>
            <a:r>
              <a:rPr lang="ru-RU" sz="2800" b="1">
                <a:solidFill>
                  <a:srgbClr val="C00000"/>
                </a:solidFill>
              </a:rPr>
              <a:t>не приносит радости, то это сделает жизнь невыносимой.</a:t>
            </a:r>
          </a:p>
        </p:txBody>
      </p:sp>
      <p:pic>
        <p:nvPicPr>
          <p:cNvPr id="12" name="Picture 4" descr="C:\Users\Таня\Desktop\НОЯБРЬ\Принципы педагогического взаимодействия\keep-childrens-happiness_1020-486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53"/>
          <a:stretch>
            <a:fillRect/>
          </a:stretch>
        </p:blipFill>
        <p:spPr bwMode="auto">
          <a:xfrm>
            <a:off x="9943853" y="4889998"/>
            <a:ext cx="1784986" cy="139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822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" name="Picture 2" descr="E:\++++++РАБОТА МИНСК\2020\MARCH\1.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5936" y="272270"/>
            <a:ext cx="11371072" cy="6309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360967" y="1426844"/>
            <a:ext cx="767670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>
                <a:solidFill>
                  <a:prstClr val="black"/>
                </a:solidFill>
              </a:rPr>
              <a:t>8. Предложите ребенку обратиться на </a:t>
            </a:r>
            <a:r>
              <a:rPr lang="ru-RU" sz="2800" b="1">
                <a:solidFill>
                  <a:srgbClr val="C00000"/>
                </a:solidFill>
              </a:rPr>
              <a:t>консультацию к психологу </a:t>
            </a:r>
            <a:r>
              <a:rPr lang="ru-RU" sz="2800" b="1" smtClean="0">
                <a:solidFill>
                  <a:prstClr val="black"/>
                </a:solidFill>
              </a:rPr>
              <a:t>и пройти </a:t>
            </a:r>
            <a:r>
              <a:rPr lang="ru-RU" sz="2800" b="1">
                <a:solidFill>
                  <a:srgbClr val="C00000"/>
                </a:solidFill>
              </a:rPr>
              <a:t>профориентационное тестирование</a:t>
            </a:r>
            <a:r>
              <a:rPr lang="ru-RU" sz="2800" b="1">
                <a:solidFill>
                  <a:prstClr val="black"/>
                </a:solidFill>
              </a:rPr>
              <a:t>. Чтобы </a:t>
            </a:r>
            <a:r>
              <a:rPr lang="ru-RU" sz="2800" b="1" smtClean="0">
                <a:solidFill>
                  <a:prstClr val="black"/>
                </a:solidFill>
              </a:rPr>
              <a:t>выбрать профессию</a:t>
            </a:r>
            <a:r>
              <a:rPr lang="ru-RU" sz="2800" b="1">
                <a:solidFill>
                  <a:prstClr val="black"/>
                </a:solidFill>
              </a:rPr>
              <a:t>, необходимо не только разбираться в </a:t>
            </a:r>
            <a:r>
              <a:rPr lang="ru-RU" sz="2800" b="1" smtClean="0">
                <a:solidFill>
                  <a:prstClr val="black"/>
                </a:solidFill>
              </a:rPr>
              <a:t>мире существующих </a:t>
            </a:r>
            <a:r>
              <a:rPr lang="ru-RU" sz="2800" b="1">
                <a:solidFill>
                  <a:prstClr val="black"/>
                </a:solidFill>
              </a:rPr>
              <a:t>профессий, но прежде всего, познать себя </a:t>
            </a:r>
            <a:r>
              <a:rPr lang="ru-RU" sz="2800" b="1" smtClean="0">
                <a:solidFill>
                  <a:prstClr val="black"/>
                </a:solidFill>
              </a:rPr>
              <a:t>– свои личностные </a:t>
            </a:r>
            <a:r>
              <a:rPr lang="ru-RU" sz="2800" b="1">
                <a:solidFill>
                  <a:prstClr val="black"/>
                </a:solidFill>
              </a:rPr>
              <a:t>качества, способности, склонности.</a:t>
            </a:r>
            <a:endParaRPr lang="ru-RU" sz="2800" b="1">
              <a:solidFill>
                <a:srgbClr val="C00000"/>
              </a:solidFill>
            </a:endParaRPr>
          </a:p>
        </p:txBody>
      </p:sp>
      <p:pic>
        <p:nvPicPr>
          <p:cNvPr id="12" name="Picture 4" descr="C:\Users\Таня\Desktop\НОЯБРЬ\Принципы педагогического взаимодействия\keep-childrens-happiness_1020-486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53"/>
          <a:stretch>
            <a:fillRect/>
          </a:stretch>
        </p:blipFill>
        <p:spPr bwMode="auto">
          <a:xfrm>
            <a:off x="9943853" y="4889998"/>
            <a:ext cx="1784986" cy="139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4276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" name="Picture 2" descr="E:\++++++РАБОТА МИНСК\2020\MARCH\1.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5936" y="272270"/>
            <a:ext cx="11371072" cy="6309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360967" y="2391379"/>
            <a:ext cx="767670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>
                <a:solidFill>
                  <a:prstClr val="black"/>
                </a:solidFill>
              </a:rPr>
              <a:t>9. Помните: </a:t>
            </a:r>
            <a:r>
              <a:rPr lang="ru-RU" sz="2800" b="1">
                <a:solidFill>
                  <a:srgbClr val="C00000"/>
                </a:solidFill>
              </a:rPr>
              <a:t>самая главная ценность - здоровье и </a:t>
            </a:r>
            <a:r>
              <a:rPr lang="ru-RU" sz="2800" b="1" smtClean="0">
                <a:solidFill>
                  <a:srgbClr val="C00000"/>
                </a:solidFill>
              </a:rPr>
              <a:t>благополучие ребенка</a:t>
            </a:r>
            <a:r>
              <a:rPr lang="ru-RU" sz="2800" b="1">
                <a:solidFill>
                  <a:prstClr val="black"/>
                </a:solidFill>
              </a:rPr>
              <a:t>. А это возможно лишь тогда, когда </a:t>
            </a:r>
            <a:r>
              <a:rPr lang="ru-RU" sz="2800" b="1" smtClean="0">
                <a:solidFill>
                  <a:prstClr val="black"/>
                </a:solidFill>
              </a:rPr>
              <a:t>требования, предъявляемые </a:t>
            </a:r>
            <a:r>
              <a:rPr lang="ru-RU" sz="2800" b="1">
                <a:solidFill>
                  <a:prstClr val="black"/>
                </a:solidFill>
              </a:rPr>
              <a:t>к ребенку, соответствуют его способностям.</a:t>
            </a:r>
          </a:p>
        </p:txBody>
      </p:sp>
      <p:pic>
        <p:nvPicPr>
          <p:cNvPr id="12" name="Picture 4" descr="C:\Users\Таня\Desktop\НОЯБРЬ\Принципы педагогического взаимодействия\keep-childrens-happiness_1020-486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53"/>
          <a:stretch>
            <a:fillRect/>
          </a:stretch>
        </p:blipFill>
        <p:spPr bwMode="auto">
          <a:xfrm>
            <a:off x="9943853" y="4889998"/>
            <a:ext cx="1784986" cy="139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4276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TextBox 11"/>
          <p:cNvSpPr txBox="1"/>
          <p:nvPr/>
        </p:nvSpPr>
        <p:spPr>
          <a:xfrm>
            <a:off x="5762846" y="2771169"/>
            <a:ext cx="5582093" cy="1569660"/>
          </a:xfrm>
          <a:prstGeom prst="rect">
            <a:avLst/>
          </a:prstGeom>
          <a:noFill/>
          <a:ln w="38100">
            <a:noFill/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800" b="1" smtClean="0">
                <a:solidFill>
                  <a:srgbClr val="7030A0"/>
                </a:solidFill>
              </a:rPr>
              <a:t>СПАСИБО </a:t>
            </a:r>
          </a:p>
          <a:p>
            <a:pPr algn="ctr"/>
            <a:r>
              <a:rPr lang="ru-RU" sz="4800" b="1" smtClean="0">
                <a:solidFill>
                  <a:srgbClr val="7030A0"/>
                </a:solidFill>
              </a:rPr>
              <a:t>ЗА ВНИМАНИЕ!</a:t>
            </a:r>
          </a:p>
        </p:txBody>
      </p:sp>
      <p:pic>
        <p:nvPicPr>
          <p:cNvPr id="6" name="Picture 22" descr="E:\++++05 05 РАБОЧИЙ СТОЛ\ПРЕЗЕНТАЦИИ МИНСК\ВЕБИНАР ПОЭТАПНОЕ ФОРМИРОВАНИЕ ДЕЙСтВИЙ\d8bfa936f95f3d70540c1ac224e4f301--clipart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66985" y="1805934"/>
            <a:ext cx="4036407" cy="3249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075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TextBox 11"/>
          <p:cNvSpPr txBox="1"/>
          <p:nvPr/>
        </p:nvSpPr>
        <p:spPr>
          <a:xfrm>
            <a:off x="5295014" y="706225"/>
            <a:ext cx="6305107" cy="5262979"/>
          </a:xfrm>
          <a:prstGeom prst="rect">
            <a:avLst/>
          </a:prstGeom>
          <a:noFill/>
          <a:ln w="38100">
            <a:noFill/>
            <a:prstDash val="lgDash"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b="1" smtClean="0"/>
              <a:t>	</a:t>
            </a:r>
            <a:r>
              <a:rPr lang="ru-RU" sz="2800" smtClean="0"/>
              <a:t>Вот</a:t>
            </a:r>
            <a:r>
              <a:rPr lang="ru-RU" sz="2800"/>
              <a:t>, наконец, и пришло то время, когда ваш ребенок стоит на пороге </a:t>
            </a:r>
            <a:r>
              <a:rPr lang="ru-RU" sz="2800" b="1" smtClean="0"/>
              <a:t>выбора будущей </a:t>
            </a:r>
            <a:r>
              <a:rPr lang="ru-RU" sz="2800" b="1"/>
              <a:t>профессии </a:t>
            </a:r>
            <a:r>
              <a:rPr lang="ru-RU" sz="2800"/>
              <a:t>– это интересный момент жизни, и в то же время, как и </a:t>
            </a:r>
            <a:r>
              <a:rPr lang="ru-RU" sz="2800" smtClean="0"/>
              <a:t>любой выбор</a:t>
            </a:r>
            <a:r>
              <a:rPr lang="ru-RU" sz="2800"/>
              <a:t>, приносящий волнения, сомнения, переживания и для ребенка, и </a:t>
            </a:r>
            <a:r>
              <a:rPr lang="ru-RU" sz="2800" smtClean="0"/>
              <a:t>для родителей</a:t>
            </a:r>
            <a:r>
              <a:rPr lang="ru-RU" sz="2800"/>
              <a:t>. </a:t>
            </a:r>
            <a:endParaRPr lang="ru-RU" sz="2800" smtClean="0"/>
          </a:p>
          <a:p>
            <a:pPr algn="just"/>
            <a:r>
              <a:rPr lang="ru-RU" sz="2800" smtClean="0"/>
              <a:t>	Ваша </a:t>
            </a:r>
            <a:r>
              <a:rPr lang="ru-RU" sz="2800"/>
              <a:t>задача грамотно помочь ребенку в этом не простом деле, </a:t>
            </a:r>
            <a:r>
              <a:rPr lang="ru-RU" sz="2800" smtClean="0"/>
              <a:t>ведь выбор </a:t>
            </a:r>
            <a:r>
              <a:rPr lang="ru-RU" sz="2800"/>
              <a:t>должен быть не только осознанным, но и соответствовать </a:t>
            </a:r>
            <a:r>
              <a:rPr lang="ru-RU" sz="2800" b="1"/>
              <a:t>интересам </a:t>
            </a:r>
            <a:r>
              <a:rPr lang="ru-RU" sz="2800" b="1" smtClean="0"/>
              <a:t>и способностям </a:t>
            </a:r>
            <a:r>
              <a:rPr lang="ru-RU" sz="2800" b="1"/>
              <a:t>ребенка.</a:t>
            </a:r>
          </a:p>
        </p:txBody>
      </p:sp>
      <p:pic>
        <p:nvPicPr>
          <p:cNvPr id="6" name="Picture 22" descr="E:\++++05 05 РАБОЧИЙ СТОЛ\ПРЕЗЕНТАЦИИ МИНСК\ВЕБИНАР ПОЭТАПНОЕ ФОРМИРОВАНИЕ ДЕЙСтВИЙ\d8bfa936f95f3d70540c1ac224e4f301--clipart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66985" y="1805934"/>
            <a:ext cx="4036407" cy="3249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449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TextBox 11"/>
          <p:cNvSpPr txBox="1"/>
          <p:nvPr/>
        </p:nvSpPr>
        <p:spPr>
          <a:xfrm>
            <a:off x="5295014" y="368211"/>
            <a:ext cx="6305107" cy="5693866"/>
          </a:xfrm>
          <a:prstGeom prst="rect">
            <a:avLst/>
          </a:prstGeom>
          <a:noFill/>
          <a:ln w="38100">
            <a:noFill/>
            <a:prstDash val="lgDash"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b="1" smtClean="0">
                <a:solidFill>
                  <a:prstClr val="black"/>
                </a:solidFill>
              </a:rPr>
              <a:t>	</a:t>
            </a:r>
            <a:r>
              <a:rPr lang="ru-RU" sz="2800">
                <a:solidFill>
                  <a:prstClr val="black"/>
                </a:solidFill>
              </a:rPr>
              <a:t>Почему ребенку нужна ваша помощь? Большинство детей в </a:t>
            </a:r>
            <a:r>
              <a:rPr lang="ru-RU" sz="2800" smtClean="0">
                <a:solidFill>
                  <a:prstClr val="black"/>
                </a:solidFill>
              </a:rPr>
              <a:t>16-17 </a:t>
            </a:r>
            <a:r>
              <a:rPr lang="ru-RU" sz="2800">
                <a:solidFill>
                  <a:prstClr val="black"/>
                </a:solidFill>
              </a:rPr>
              <a:t>лет </a:t>
            </a:r>
            <a:r>
              <a:rPr lang="ru-RU" sz="2800" smtClean="0">
                <a:solidFill>
                  <a:prstClr val="black"/>
                </a:solidFill>
              </a:rPr>
              <a:t>еще </a:t>
            </a:r>
            <a:r>
              <a:rPr lang="ru-RU" sz="2800" b="1" smtClean="0">
                <a:solidFill>
                  <a:prstClr val="black"/>
                </a:solidFill>
              </a:rPr>
              <a:t>психологически </a:t>
            </a:r>
            <a:r>
              <a:rPr lang="ru-RU" sz="2800" b="1">
                <a:solidFill>
                  <a:prstClr val="black"/>
                </a:solidFill>
              </a:rPr>
              <a:t>не готовы сделать выбор самостоятельно</a:t>
            </a:r>
            <a:r>
              <a:rPr lang="ru-RU" sz="2800">
                <a:solidFill>
                  <a:prstClr val="black"/>
                </a:solidFill>
              </a:rPr>
              <a:t> и многие </a:t>
            </a:r>
            <a:r>
              <a:rPr lang="ru-RU" sz="2800" smtClean="0">
                <a:solidFill>
                  <a:prstClr val="black"/>
                </a:solidFill>
              </a:rPr>
              <a:t>испытывают страх </a:t>
            </a:r>
            <a:r>
              <a:rPr lang="ru-RU" sz="2800">
                <a:solidFill>
                  <a:prstClr val="black"/>
                </a:solidFill>
              </a:rPr>
              <a:t>перед необходимостью принятия </a:t>
            </a:r>
            <a:r>
              <a:rPr lang="ru-RU" sz="2800" smtClean="0">
                <a:solidFill>
                  <a:prstClr val="black"/>
                </a:solidFill>
              </a:rPr>
              <a:t>решения, </a:t>
            </a:r>
            <a:r>
              <a:rPr lang="ru-RU" sz="2800">
                <a:solidFill>
                  <a:prstClr val="black"/>
                </a:solidFill>
              </a:rPr>
              <a:t>так как </a:t>
            </a:r>
            <a:r>
              <a:rPr lang="ru-RU" sz="2800" smtClean="0">
                <a:solidFill>
                  <a:prstClr val="black"/>
                </a:solidFill>
              </a:rPr>
              <a:t>вопрос очень </a:t>
            </a:r>
            <a:r>
              <a:rPr lang="ru-RU" sz="2800">
                <a:solidFill>
                  <a:prstClr val="black"/>
                </a:solidFill>
              </a:rPr>
              <a:t>важный и принятое решение повлияет на дальнейшую жизнь ребенка.</a:t>
            </a:r>
          </a:p>
          <a:p>
            <a:pPr algn="just"/>
            <a:r>
              <a:rPr lang="ru-RU" sz="2800" smtClean="0">
                <a:solidFill>
                  <a:prstClr val="black"/>
                </a:solidFill>
              </a:rPr>
              <a:t>	Поэтому</a:t>
            </a:r>
            <a:r>
              <a:rPr lang="ru-RU" sz="2800">
                <a:solidFill>
                  <a:prstClr val="black"/>
                </a:solidFill>
              </a:rPr>
              <a:t>, учащемуся очень важно </a:t>
            </a:r>
            <a:r>
              <a:rPr lang="ru-RU" sz="2800" b="1">
                <a:solidFill>
                  <a:prstClr val="black"/>
                </a:solidFill>
              </a:rPr>
              <a:t>ощущать поддержку </a:t>
            </a:r>
            <a:r>
              <a:rPr lang="ru-RU" sz="2800" b="1" smtClean="0">
                <a:solidFill>
                  <a:prstClr val="black"/>
                </a:solidFill>
              </a:rPr>
              <a:t>родителей</a:t>
            </a:r>
            <a:r>
              <a:rPr lang="ru-RU" sz="2800" smtClean="0">
                <a:solidFill>
                  <a:prstClr val="black"/>
                </a:solidFill>
              </a:rPr>
              <a:t>, </a:t>
            </a:r>
            <a:r>
              <a:rPr lang="ru-RU" sz="2800">
                <a:solidFill>
                  <a:prstClr val="black"/>
                </a:solidFill>
              </a:rPr>
              <a:t>он должен знать, что в любой момент может обратиться к вам </a:t>
            </a:r>
            <a:r>
              <a:rPr lang="ru-RU" sz="2800" smtClean="0">
                <a:solidFill>
                  <a:prstClr val="black"/>
                </a:solidFill>
              </a:rPr>
              <a:t>за помощью</a:t>
            </a:r>
            <a:r>
              <a:rPr lang="ru-RU" sz="280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6" name="Picture 22" descr="E:\++++05 05 РАБОЧИЙ СТОЛ\ПРЕЗЕНТАЦИИ МИНСК\ВЕБИНАР ПОЭТАПНОЕ ФОРМИРОВАНИЕ ДЕЙСтВИЙ\d8bfa936f95f3d70540c1ac224e4f301--clipart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66985" y="1805934"/>
            <a:ext cx="4036407" cy="3249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61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TextBox 11"/>
          <p:cNvSpPr txBox="1"/>
          <p:nvPr/>
        </p:nvSpPr>
        <p:spPr>
          <a:xfrm>
            <a:off x="5295013" y="782881"/>
            <a:ext cx="6305107" cy="4832092"/>
          </a:xfrm>
          <a:prstGeom prst="rect">
            <a:avLst/>
          </a:prstGeom>
          <a:noFill/>
          <a:ln w="38100">
            <a:noFill/>
            <a:prstDash val="lgDash"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b="1" smtClean="0">
                <a:solidFill>
                  <a:prstClr val="black"/>
                </a:solidFill>
              </a:rPr>
              <a:t>	</a:t>
            </a:r>
            <a:r>
              <a:rPr lang="ru-RU" sz="2800">
                <a:solidFill>
                  <a:prstClr val="black"/>
                </a:solidFill>
              </a:rPr>
              <a:t>Но не стоит полностью снимать с него ответственность за совершаемый </a:t>
            </a:r>
            <a:r>
              <a:rPr lang="ru-RU" sz="2800" smtClean="0">
                <a:solidFill>
                  <a:prstClr val="black"/>
                </a:solidFill>
              </a:rPr>
              <a:t>выбор. Важно</a:t>
            </a:r>
            <a:r>
              <a:rPr lang="ru-RU" sz="2800">
                <a:solidFill>
                  <a:prstClr val="black"/>
                </a:solidFill>
              </a:rPr>
              <a:t>, чтобы у него сложилось ощущение, что это он так решил. Ведь </a:t>
            </a:r>
            <a:r>
              <a:rPr lang="ru-RU" sz="2800" smtClean="0">
                <a:solidFill>
                  <a:prstClr val="black"/>
                </a:solidFill>
              </a:rPr>
              <a:t>если подростку </a:t>
            </a:r>
            <a:r>
              <a:rPr lang="ru-RU" sz="2800">
                <a:solidFill>
                  <a:prstClr val="black"/>
                </a:solidFill>
              </a:rPr>
              <a:t>кажется, что профессию он выбрал не сам, то и учится он не для </a:t>
            </a:r>
            <a:r>
              <a:rPr lang="ru-RU" sz="2800" smtClean="0">
                <a:solidFill>
                  <a:prstClr val="black"/>
                </a:solidFill>
              </a:rPr>
              <a:t>себя, воспринимая </a:t>
            </a:r>
            <a:r>
              <a:rPr lang="ru-RU" sz="2800">
                <a:solidFill>
                  <a:prstClr val="black"/>
                </a:solidFill>
              </a:rPr>
              <a:t>учебу как скучную и тягостную обязанность. </a:t>
            </a:r>
            <a:endParaRPr lang="ru-RU" sz="2800" smtClean="0">
              <a:solidFill>
                <a:prstClr val="black"/>
              </a:solidFill>
            </a:endParaRPr>
          </a:p>
          <a:p>
            <a:pPr algn="just"/>
            <a:r>
              <a:rPr lang="ru-RU" sz="2800" smtClean="0">
                <a:solidFill>
                  <a:prstClr val="black"/>
                </a:solidFill>
              </a:rPr>
              <a:t>	Мы </a:t>
            </a:r>
            <a:r>
              <a:rPr lang="ru-RU" sz="2800" b="1">
                <a:solidFill>
                  <a:prstClr val="black"/>
                </a:solidFill>
              </a:rPr>
              <a:t>должны помочь </a:t>
            </a:r>
            <a:r>
              <a:rPr lang="ru-RU" sz="2800" smtClean="0">
                <a:solidFill>
                  <a:prstClr val="black"/>
                </a:solidFill>
              </a:rPr>
              <a:t>им в </a:t>
            </a:r>
            <a:r>
              <a:rPr lang="ru-RU" sz="2800">
                <a:solidFill>
                  <a:prstClr val="black"/>
                </a:solidFill>
              </a:rPr>
              <a:t>этом сложном деле, </a:t>
            </a:r>
            <a:r>
              <a:rPr lang="ru-RU" sz="2800" b="1">
                <a:solidFill>
                  <a:prstClr val="black"/>
                </a:solidFill>
              </a:rPr>
              <a:t>но не осуществлять выбор за них.</a:t>
            </a:r>
          </a:p>
        </p:txBody>
      </p:sp>
      <p:pic>
        <p:nvPicPr>
          <p:cNvPr id="6" name="Picture 22" descr="E:\++++05 05 РАБОЧИЙ СТОЛ\ПРЕЗЕНТАЦИИ МИНСК\ВЕБИНАР ПОЭТАПНОЕ ФОРМИРОВАНИЕ ДЕЙСтВИЙ\d8bfa936f95f3d70540c1ac224e4f301--clipart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66985" y="1805934"/>
            <a:ext cx="4036407" cy="3249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449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26" name="Picture 2" descr="C:\Users\Таня\Desktop\СЕНТЯБРЬ\РАЗВИТИЕ внимания\many-children-holding-yellow-sign_1308-5470 (1)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14674" y="902532"/>
            <a:ext cx="5962651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17952" y="1787070"/>
            <a:ext cx="5787831" cy="1015663"/>
          </a:xfrm>
          <a:prstGeom prst="rect">
            <a:avLst/>
          </a:prstGeom>
          <a:noFill/>
          <a:ln w="38100">
            <a:noFill/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smtClean="0"/>
              <a:t>ВЫБОР ВАШИХ ДЕТЕЙ МОЖНО СЧИТАТЬ ПРАВИЛЬНЫМ, ЕСЛИ СОБЛЮДАЮТСЯ</a:t>
            </a:r>
          </a:p>
          <a:p>
            <a:pPr algn="ctr"/>
            <a:r>
              <a:rPr lang="ru-RU" sz="2000" b="1" smtClean="0"/>
              <a:t>СЛЕДУЮЩИЕ УСЛОВИЯ. </a:t>
            </a:r>
            <a:endParaRPr lang="ru-RU" sz="2000" b="1"/>
          </a:p>
        </p:txBody>
      </p:sp>
      <p:sp>
        <p:nvSpPr>
          <p:cNvPr id="8" name="Стрелка вправо 7"/>
          <p:cNvSpPr/>
          <p:nvPr/>
        </p:nvSpPr>
        <p:spPr>
          <a:xfrm rot="16200000" flipH="1" flipV="1">
            <a:off x="9482384" y="3244735"/>
            <a:ext cx="430083" cy="346305"/>
          </a:xfrm>
          <a:prstGeom prst="rightArrow">
            <a:avLst/>
          </a:prstGeom>
          <a:noFill/>
          <a:ln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6200000" flipH="1" flipV="1">
            <a:off x="5896827" y="3243904"/>
            <a:ext cx="430083" cy="346305"/>
          </a:xfrm>
          <a:prstGeom prst="rightArrow">
            <a:avLst/>
          </a:prstGeom>
          <a:noFill/>
          <a:ln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87859" y="3882236"/>
            <a:ext cx="3222340" cy="2246769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2000"/>
              <a:t>Во-первых, </a:t>
            </a:r>
            <a:r>
              <a:rPr lang="ru-RU" sz="2000" b="1"/>
              <a:t>ребёнок должен обладать набором профессионально важных для этой</a:t>
            </a:r>
          </a:p>
          <a:p>
            <a:pPr algn="ctr"/>
            <a:r>
              <a:rPr lang="ru-RU" sz="2000" b="1"/>
              <a:t>работы качеств – интеллектуальных, физических, личностных.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704945" y="3882236"/>
            <a:ext cx="2880000" cy="1323439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2000"/>
              <a:t>Во-вторых</a:t>
            </a:r>
            <a:r>
              <a:rPr lang="ru-RU" sz="2000" b="1"/>
              <a:t>, эта профессия должна пользоваться спросом на рынке труда.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257425" y="3908489"/>
            <a:ext cx="2880000" cy="1015663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2000"/>
              <a:t>В-третьих, </a:t>
            </a:r>
            <a:r>
              <a:rPr lang="ru-RU" sz="2000" b="1"/>
              <a:t>будущая работа должна быть в радость, а не в тягость. </a:t>
            </a:r>
          </a:p>
        </p:txBody>
      </p:sp>
      <p:sp>
        <p:nvSpPr>
          <p:cNvPr id="15" name="Стрелка вправо 14"/>
          <p:cNvSpPr/>
          <p:nvPr/>
        </p:nvSpPr>
        <p:spPr>
          <a:xfrm rot="16200000" flipH="1" flipV="1">
            <a:off x="2269048" y="3244735"/>
            <a:ext cx="430083" cy="346305"/>
          </a:xfrm>
          <a:prstGeom prst="rightArrow">
            <a:avLst/>
          </a:prstGeom>
          <a:noFill/>
          <a:ln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399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1"/>
      <p:bldP spid="9" grpId="2"/>
      <p:bldP spid="13" grpId="3"/>
      <p:bldP spid="14" grpId="4"/>
      <p:bldP spid="15" grpId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" name="Picture 2" descr="C:\Users\Таня\Desktop\СЕНТЯБРЬ\Внеклассное чтение\girl-standing-in-front-of-stage-light-performing_23-21478830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1477828" y="365064"/>
            <a:ext cx="9226820" cy="6146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4599298" y="5196255"/>
            <a:ext cx="7003968" cy="1315644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22125" y="5214731"/>
            <a:ext cx="676206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b="1">
                <a:solidFill>
                  <a:srgbClr val="C00000"/>
                </a:solidFill>
              </a:rPr>
              <a:t>Как помочь детям минимизировать ошибки в выборе </a:t>
            </a:r>
            <a:r>
              <a:rPr lang="ru-RU" sz="3200" b="1" smtClean="0">
                <a:solidFill>
                  <a:srgbClr val="C00000"/>
                </a:solidFill>
              </a:rPr>
              <a:t>профессии?</a:t>
            </a:r>
            <a:endParaRPr lang="ru-RU" sz="32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525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" name="Picture 2" descr="E:\++++++РАБОТА МИНСК\2020\MARCH\1.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5936" y="272270"/>
            <a:ext cx="11371072" cy="6309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360967" y="1426844"/>
            <a:ext cx="767670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smtClean="0"/>
              <a:t>1. Очень </a:t>
            </a:r>
            <a:r>
              <a:rPr lang="ru-RU" sz="2800" b="1"/>
              <a:t>важно находить время для общения с ребенком по </a:t>
            </a:r>
            <a:r>
              <a:rPr lang="ru-RU" sz="2800" b="1" smtClean="0"/>
              <a:t>душам, только </a:t>
            </a:r>
            <a:r>
              <a:rPr lang="ru-RU" sz="2800" b="1"/>
              <a:t>так вы можете узнать о его мечтах, планах, интересах. </a:t>
            </a:r>
            <a:r>
              <a:rPr lang="ru-RU" sz="2800" b="1" smtClean="0"/>
              <a:t>При этом</a:t>
            </a:r>
            <a:r>
              <a:rPr lang="ru-RU" sz="2800" b="1"/>
              <a:t>, конечно, важна ваша искренняя заинтересованность. </a:t>
            </a:r>
            <a:endParaRPr lang="ru-RU" sz="2800" b="1" smtClean="0"/>
          </a:p>
          <a:p>
            <a:pPr algn="just"/>
            <a:r>
              <a:rPr lang="ru-RU" sz="2800" b="1" smtClean="0">
                <a:solidFill>
                  <a:srgbClr val="C00000"/>
                </a:solidFill>
              </a:rPr>
              <a:t>	Важно</a:t>
            </a:r>
            <a:r>
              <a:rPr lang="ru-RU" sz="2800" b="1" smtClean="0"/>
              <a:t> не навязывать </a:t>
            </a:r>
            <a:r>
              <a:rPr lang="ru-RU" sz="2800" b="1"/>
              <a:t>свое мнение, а предлагать несколько вариантов, </a:t>
            </a:r>
            <a:r>
              <a:rPr lang="ru-RU" sz="2800" b="1" smtClean="0"/>
              <a:t>не высмеивать </a:t>
            </a:r>
            <a:r>
              <a:rPr lang="ru-RU" sz="2800" b="1"/>
              <a:t>мечты ребенка, какими бы нереальными они не были. </a:t>
            </a:r>
            <a:endParaRPr lang="ru-RU" sz="2800"/>
          </a:p>
        </p:txBody>
      </p:sp>
      <p:pic>
        <p:nvPicPr>
          <p:cNvPr id="12" name="Picture 4" descr="C:\Users\Таня\Desktop\НОЯБРЬ\Принципы педагогического взаимодействия\keep-childrens-happiness_1020-486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53"/>
          <a:stretch>
            <a:fillRect/>
          </a:stretch>
        </p:blipFill>
        <p:spPr bwMode="auto">
          <a:xfrm>
            <a:off x="9943853" y="4889998"/>
            <a:ext cx="1784986" cy="139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0440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" name="Picture 2" descr="E:\++++++РАБОТА МИНСК\2020\MARCH\1.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5936" y="272270"/>
            <a:ext cx="11371072" cy="6309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77924" y="2334785"/>
            <a:ext cx="767670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>
                <a:solidFill>
                  <a:prstClr val="black"/>
                </a:solidFill>
              </a:rPr>
              <a:t>2. Детям очень важен опыт своих родителей. Расскажите, как </a:t>
            </a:r>
            <a:r>
              <a:rPr lang="ru-RU" sz="2800" b="1" smtClean="0">
                <a:solidFill>
                  <a:prstClr val="black"/>
                </a:solidFill>
              </a:rPr>
              <a:t>вы выбирали </a:t>
            </a:r>
            <a:r>
              <a:rPr lang="ru-RU" sz="2800" b="1">
                <a:solidFill>
                  <a:prstClr val="black"/>
                </a:solidFill>
              </a:rPr>
              <a:t>профессию, чем при этом руководствовались, кто вам</a:t>
            </a:r>
          </a:p>
          <a:p>
            <a:pPr algn="just"/>
            <a:r>
              <a:rPr lang="ru-RU" sz="2800" b="1">
                <a:solidFill>
                  <a:prstClr val="black"/>
                </a:solidFill>
              </a:rPr>
              <a:t>помог.</a:t>
            </a:r>
          </a:p>
        </p:txBody>
      </p:sp>
      <p:pic>
        <p:nvPicPr>
          <p:cNvPr id="12" name="Picture 4" descr="C:\Users\Таня\Desktop\НОЯБРЬ\Принципы педагогического взаимодействия\keep-childrens-happiness_1020-486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53"/>
          <a:stretch>
            <a:fillRect/>
          </a:stretch>
        </p:blipFill>
        <p:spPr bwMode="auto">
          <a:xfrm>
            <a:off x="9943853" y="4889998"/>
            <a:ext cx="1784986" cy="139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8536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" name="Picture 2" descr="E:\++++++РАБОТА МИНСК\2020\MARCH\1.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5936" y="272270"/>
            <a:ext cx="11371072" cy="6309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360967" y="1426844"/>
            <a:ext cx="767670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>
                <a:solidFill>
                  <a:prstClr val="black"/>
                </a:solidFill>
              </a:rPr>
              <a:t>3. </a:t>
            </a:r>
            <a:r>
              <a:rPr lang="ru-RU" sz="2800" b="1">
                <a:solidFill>
                  <a:srgbClr val="C00000"/>
                </a:solidFill>
              </a:rPr>
              <a:t>Если вас огорчает </a:t>
            </a:r>
            <a:r>
              <a:rPr lang="ru-RU" sz="2800" b="1">
                <a:solidFill>
                  <a:prstClr val="black"/>
                </a:solidFill>
              </a:rPr>
              <a:t>профессиональный выбор вашего ребенка, </a:t>
            </a:r>
            <a:r>
              <a:rPr lang="ru-RU" sz="2800" b="1" smtClean="0">
                <a:solidFill>
                  <a:prstClr val="black"/>
                </a:solidFill>
              </a:rPr>
              <a:t>не отговаривайте </a:t>
            </a:r>
            <a:r>
              <a:rPr lang="ru-RU" sz="2800" b="1">
                <a:solidFill>
                  <a:prstClr val="black"/>
                </a:solidFill>
              </a:rPr>
              <a:t>его и не запрещайте категорично, это приведет </a:t>
            </a:r>
            <a:r>
              <a:rPr lang="ru-RU" sz="2800" b="1" smtClean="0">
                <a:solidFill>
                  <a:prstClr val="black"/>
                </a:solidFill>
              </a:rPr>
              <a:t>только к </a:t>
            </a:r>
            <a:r>
              <a:rPr lang="ru-RU" sz="2800" b="1">
                <a:solidFill>
                  <a:prstClr val="black"/>
                </a:solidFill>
              </a:rPr>
              <a:t>конфликту. Действуйте конструктивно: постарайтесь выяснить, на</a:t>
            </a:r>
          </a:p>
          <a:p>
            <a:pPr algn="just"/>
            <a:r>
              <a:rPr lang="ru-RU" sz="2800" b="1">
                <a:solidFill>
                  <a:prstClr val="black"/>
                </a:solidFill>
              </a:rPr>
              <a:t>чем основан его выбор, проанализируйте последствия этого </a:t>
            </a:r>
            <a:r>
              <a:rPr lang="ru-RU" sz="2800" b="1" smtClean="0">
                <a:solidFill>
                  <a:prstClr val="black"/>
                </a:solidFill>
              </a:rPr>
              <a:t>решения. Объясните </a:t>
            </a:r>
            <a:r>
              <a:rPr lang="ru-RU" sz="2800" b="1">
                <a:solidFill>
                  <a:prstClr val="black"/>
                </a:solidFill>
              </a:rPr>
              <a:t>ребенку, что ответственность </a:t>
            </a:r>
            <a:r>
              <a:rPr lang="ru-RU" sz="2800" b="1" smtClean="0">
                <a:solidFill>
                  <a:prstClr val="black"/>
                </a:solidFill>
              </a:rPr>
              <a:t>за принятое </a:t>
            </a:r>
            <a:r>
              <a:rPr lang="ru-RU" sz="2800" b="1">
                <a:solidFill>
                  <a:prstClr val="black"/>
                </a:solidFill>
              </a:rPr>
              <a:t>решение будет на нем.</a:t>
            </a:r>
          </a:p>
        </p:txBody>
      </p:sp>
      <p:pic>
        <p:nvPicPr>
          <p:cNvPr id="12" name="Picture 4" descr="C:\Users\Таня\Desktop\НОЯБРЬ\Принципы педагогического взаимодействия\keep-childrens-happiness_1020-486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53"/>
          <a:stretch>
            <a:fillRect/>
          </a:stretch>
        </p:blipFill>
        <p:spPr bwMode="auto">
          <a:xfrm>
            <a:off x="9943853" y="4889998"/>
            <a:ext cx="1784986" cy="139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8536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_rels/theme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.jpeg" /><Relationship Id="rId2" Type="http://schemas.openxmlformats.org/officeDocument/2006/relationships/image" Target="../media/image4.jpeg" /></Relationships>
</file>

<file path=ppt/theme/theme1.xml><?xml version="1.0" encoding="utf-8"?>
<a:theme xmlns:r="http://schemas.openxmlformats.org/officeDocument/2006/relationships"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D9B247"/>
      </a:accent1>
      <a:accent2>
        <a:srgbClr val="CC702D"/>
      </a:accent2>
      <a:accent3>
        <a:srgbClr val="B53A31"/>
      </a:accent3>
      <a:accent4>
        <a:srgbClr val="815F56"/>
      </a:accent4>
      <a:accent5>
        <a:srgbClr val="AE9E7C"/>
      </a:accent5>
      <a:accent6>
        <a:srgbClr val="7B8865"/>
      </a:accent6>
      <a:hlink>
        <a:srgbClr val="BB7826"/>
      </a:hlink>
      <a:folHlink>
        <a:srgbClr val="CF9C5F"/>
      </a:folHlink>
    </a:clrScheme>
    <a:fontScheme name="Натуральные материалы">
      <a:majorFont>
        <a:latin typeface="Garamond"/>
        <a:ea typeface="Arial"/>
        <a:cs typeface="Arial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Arial"/>
        <a:cs typeface="Arial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r:embed="rId2"/>
          <a:stretch>
            <a:fillRect/>
          </a:stretch>
        </a:blipFill>
      </a:bgFillStyleLst>
    </a:fmtScheme>
  </a:themeElements>
  <a:objectDefaults>
    <a:txDef>
      <a:spPr>
        <a:noFill/>
        <a:ln>
          <a:noFill/>
        </a:ln>
      </a:spPr>
      <a:bodyPr wrap="square" rtlCol="0">
        <a:spAutoFit/>
      </a:bodyPr>
      <a:lstStyle>
        <a:defPPr algn="ctr">
          <a:defRPr sz="3200" b="1" smtClean="0">
            <a:solidFill>
              <a:schemeClr val="accent3">
                <a:lumMod val="75000"/>
              </a:schemeClr>
            </a:solidFill>
          </a:defRPr>
        </a:defPPr>
      </a:lstStyle>
      <a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a:style>
    </a:txDef>
  </a:objectDefaults>
  <a:extLst>
    <a:ext uri="{05A4C25C-085E-4340-85A3-A5531E510DB2}">
      <thm15:themeFamily xmlns:thm15="http://schemas.microsoft.com/office/thememl/2012/main" name="Organic" id="{28CDC826-8792-45C0-861B-85EB3ADEDA33}" vid="{E4E49EB0-FB00-41F5-9359-4843D783A23D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Organic</Template>
  <Company>SPecialiST RePack</Company>
  <PresentationFormat>Широкоэкранный</PresentationFormat>
  <Paragraphs>29</Paragraphs>
  <Slides>16</Slides>
  <Notes>0</Notes>
  <TotalTime>27361</TotalTime>
  <HiddenSlides>0</HiddenSlides>
  <MMClips>0</MMClips>
  <ScaleCrop>0</ScaleCrop>
  <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baseType="lpstr" size="21">
      <vt:lpstr>Arial</vt:lpstr>
      <vt:lpstr>Garamond</vt:lpstr>
      <vt:lpstr>Calibri Light</vt:lpstr>
      <vt:lpstr>Calibri</vt:lpstr>
      <vt:lpstr>Натуральные материалы</vt:lpstr>
      <vt:lpstr>Помощь семьи в правильной профессиональной ориентации подростка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19.1200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Презентация PowerPoint</dc:title>
  <dc:creator>Asus</dc:creator>
  <cp:lastModifiedBy>Пользователь Windows</cp:lastModifiedBy>
  <cp:revision>1833</cp:revision>
  <dcterms:created xsi:type="dcterms:W3CDTF">2017-01-09T10:38:11Z</dcterms:created>
  <dcterms:modified xsi:type="dcterms:W3CDTF">2024-04-26T06:15:46Z</dcterms:modified>
</cp:coreProperties>
</file>